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howSpecialPlsOnTitleSld="0" saveSubsetFonts="1">
  <p:sldMasterIdLst>
    <p:sldMasterId id="2147483648" r:id="rId1"/>
  </p:sldMasterIdLst>
  <p:notesMasterIdLst>
    <p:notesMasterId r:id="rId55"/>
  </p:notesMasterIdLst>
  <p:sldIdLst>
    <p:sldId id="436" r:id="rId2"/>
    <p:sldId id="435" r:id="rId3"/>
    <p:sldId id="430" r:id="rId4"/>
    <p:sldId id="469" r:id="rId5"/>
    <p:sldId id="368" r:id="rId6"/>
    <p:sldId id="369" r:id="rId7"/>
    <p:sldId id="262" r:id="rId8"/>
    <p:sldId id="361" r:id="rId9"/>
    <p:sldId id="437" r:id="rId10"/>
    <p:sldId id="357" r:id="rId11"/>
    <p:sldId id="310" r:id="rId12"/>
    <p:sldId id="473" r:id="rId13"/>
    <p:sldId id="350" r:id="rId14"/>
    <p:sldId id="451" r:id="rId15"/>
    <p:sldId id="452" r:id="rId16"/>
    <p:sldId id="461" r:id="rId17"/>
    <p:sldId id="462" r:id="rId18"/>
    <p:sldId id="463" r:id="rId19"/>
    <p:sldId id="464" r:id="rId20"/>
    <p:sldId id="465" r:id="rId21"/>
    <p:sldId id="466" r:id="rId22"/>
    <p:sldId id="467" r:id="rId23"/>
    <p:sldId id="468" r:id="rId24"/>
    <p:sldId id="449" r:id="rId25"/>
    <p:sldId id="386" r:id="rId26"/>
    <p:sldId id="388" r:id="rId27"/>
    <p:sldId id="393" r:id="rId28"/>
    <p:sldId id="441" r:id="rId29"/>
    <p:sldId id="395" r:id="rId30"/>
    <p:sldId id="440" r:id="rId31"/>
    <p:sldId id="399" r:id="rId32"/>
    <p:sldId id="400" r:id="rId33"/>
    <p:sldId id="402" r:id="rId34"/>
    <p:sldId id="404" r:id="rId35"/>
    <p:sldId id="406" r:id="rId36"/>
    <p:sldId id="408" r:id="rId37"/>
    <p:sldId id="439" r:id="rId38"/>
    <p:sldId id="474" r:id="rId39"/>
    <p:sldId id="475" r:id="rId40"/>
    <p:sldId id="476" r:id="rId41"/>
    <p:sldId id="477" r:id="rId42"/>
    <p:sldId id="478" r:id="rId43"/>
    <p:sldId id="479" r:id="rId44"/>
    <p:sldId id="481" r:id="rId45"/>
    <p:sldId id="480" r:id="rId46"/>
    <p:sldId id="472" r:id="rId47"/>
    <p:sldId id="454" r:id="rId48"/>
    <p:sldId id="455" r:id="rId49"/>
    <p:sldId id="457" r:id="rId50"/>
    <p:sldId id="456" r:id="rId51"/>
    <p:sldId id="458" r:id="rId52"/>
    <p:sldId id="459" r:id="rId53"/>
    <p:sldId id="433" r:id="rId54"/>
  </p:sldIdLst>
  <p:sldSz cx="9144000" cy="5143500" type="screen16x9"/>
  <p:notesSz cx="6797675" cy="9926638"/>
  <p:defaultTextStyle>
    <a:defPPr>
      <a:defRPr lang="da-DK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099" autoAdjust="0"/>
    <p:restoredTop sz="94708" autoAdjust="0"/>
  </p:normalViewPr>
  <p:slideViewPr>
    <p:cSldViewPr>
      <p:cViewPr>
        <p:scale>
          <a:sx n="150" d="100"/>
          <a:sy n="150" d="100"/>
        </p:scale>
        <p:origin x="-420" y="7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45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98" d="100"/>
          <a:sy n="98" d="100"/>
        </p:scale>
        <p:origin x="-3564" y="-114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C01B36-B980-4E7E-8EA3-128D201CAA91}" type="doc">
      <dgm:prSet loTypeId="urn:microsoft.com/office/officeart/2005/8/layout/radial5" loCatId="cycle" qsTypeId="urn:microsoft.com/office/officeart/2005/8/quickstyle/simple5" qsCatId="simple" csTypeId="urn:microsoft.com/office/officeart/2005/8/colors/accent0_2" csCatId="mainScheme" phldr="1"/>
      <dgm:spPr/>
      <dgm:t>
        <a:bodyPr/>
        <a:lstStyle/>
        <a:p>
          <a:endParaRPr lang="da-DK"/>
        </a:p>
      </dgm:t>
    </dgm:pt>
    <dgm:pt modelId="{DD7A6906-31CE-4878-A693-0BE96E46B1CF}">
      <dgm:prSet phldrT="[Tekst]" custT="1"/>
      <dgm:spPr/>
      <dgm:t>
        <a:bodyPr/>
        <a:lstStyle/>
        <a:p>
          <a:r>
            <a:rPr lang="bg-BG" sz="700" b="1" dirty="0" smtClean="0">
              <a:solidFill>
                <a:schemeClr val="tx1"/>
              </a:solidFill>
            </a:rPr>
            <a:t>Автомобилен </a:t>
          </a:r>
          <a:r>
            <a:rPr lang="bg-BG" sz="700" b="1" dirty="0" err="1" smtClean="0">
              <a:solidFill>
                <a:schemeClr val="tx1"/>
              </a:solidFill>
            </a:rPr>
            <a:t>следпроизводствен</a:t>
          </a:r>
          <a:r>
            <a:rPr lang="bg-BG" sz="700" b="1" dirty="0" smtClean="0">
              <a:solidFill>
                <a:schemeClr val="tx1"/>
              </a:solidFill>
            </a:rPr>
            <a:t> пазар</a:t>
          </a:r>
          <a:endParaRPr lang="da-DK" sz="700" b="1" dirty="0" smtClean="0">
            <a:solidFill>
              <a:schemeClr val="tx1"/>
            </a:solidFill>
          </a:endParaRPr>
        </a:p>
        <a:p>
          <a:r>
            <a:rPr lang="da-DK" sz="700" b="1" dirty="0" smtClean="0">
              <a:solidFill>
                <a:schemeClr val="tx1"/>
              </a:solidFill>
            </a:rPr>
            <a:t>JP + QH</a:t>
          </a:r>
          <a:endParaRPr lang="da-DK" sz="700" b="1" dirty="0"/>
        </a:p>
      </dgm:t>
    </dgm:pt>
    <dgm:pt modelId="{3B67DFF6-D208-49D4-B891-6A296FCD26EE}" type="parTrans" cxnId="{6BB6CE5C-A12F-458F-B4EA-9229D4776D77}">
      <dgm:prSet/>
      <dgm:spPr>
        <a:noFill/>
      </dgm:spPr>
      <dgm:t>
        <a:bodyPr/>
        <a:lstStyle/>
        <a:p>
          <a:endParaRPr lang="da-DK">
            <a:solidFill>
              <a:schemeClr val="tx1"/>
            </a:solidFill>
          </a:endParaRPr>
        </a:p>
      </dgm:t>
    </dgm:pt>
    <dgm:pt modelId="{455B8D1C-2BD6-498E-9E0F-B25630AE4E21}" type="sibTrans" cxnId="{6BB6CE5C-A12F-458F-B4EA-9229D4776D77}">
      <dgm:prSet/>
      <dgm:spPr/>
      <dgm:t>
        <a:bodyPr/>
        <a:lstStyle/>
        <a:p>
          <a:endParaRPr lang="da-DK"/>
        </a:p>
      </dgm:t>
    </dgm:pt>
    <dgm:pt modelId="{A3D879DC-FAF6-4126-A7B4-B5451C6FC03F}">
      <dgm:prSet phldrT="[Tekst]" custT="1"/>
      <dgm:spPr/>
      <dgm:t>
        <a:bodyPr/>
        <a:lstStyle/>
        <a:p>
          <a:r>
            <a:rPr lang="bg-BG" sz="700" b="1" dirty="0" smtClean="0"/>
            <a:t>Отдел по задвижване и окачване</a:t>
          </a:r>
          <a:endParaRPr lang="da-DK" sz="700" b="1" dirty="0"/>
        </a:p>
      </dgm:t>
    </dgm:pt>
    <dgm:pt modelId="{A103733C-6167-4D6A-9FB5-3D0A0580EABC}" type="parTrans" cxnId="{A9ADCFAA-CD74-4593-ADE4-F1A7D4E069A2}">
      <dgm:prSet/>
      <dgm:spPr>
        <a:noFill/>
      </dgm:spPr>
      <dgm:t>
        <a:bodyPr/>
        <a:lstStyle/>
        <a:p>
          <a:endParaRPr lang="da-DK"/>
        </a:p>
      </dgm:t>
    </dgm:pt>
    <dgm:pt modelId="{4BF20F67-6884-4C0E-B7F0-DA572F1B22FB}" type="sibTrans" cxnId="{A9ADCFAA-CD74-4593-ADE4-F1A7D4E069A2}">
      <dgm:prSet/>
      <dgm:spPr/>
      <dgm:t>
        <a:bodyPr/>
        <a:lstStyle/>
        <a:p>
          <a:endParaRPr lang="da-DK"/>
        </a:p>
      </dgm:t>
    </dgm:pt>
    <dgm:pt modelId="{1888FD0D-4C83-4AD9-BB5D-7114E2271014}">
      <dgm:prSet phldrT="[Tekst]" custT="1"/>
      <dgm:spPr/>
      <dgm:t>
        <a:bodyPr/>
        <a:lstStyle/>
        <a:p>
          <a:r>
            <a:rPr lang="bg-BG" sz="700" b="1" dirty="0" err="1" smtClean="0"/>
            <a:t>Производ-ство</a:t>
          </a:r>
          <a:r>
            <a:rPr lang="bg-BG" sz="700" b="1" dirty="0" smtClean="0"/>
            <a:t> на </a:t>
          </a:r>
          <a:r>
            <a:rPr lang="bg-BG" sz="700" b="1" dirty="0" err="1" smtClean="0"/>
            <a:t>авто-мобилни</a:t>
          </a:r>
          <a:r>
            <a:rPr lang="bg-BG" sz="700" b="1" dirty="0" smtClean="0"/>
            <a:t> части за класически автомобили</a:t>
          </a:r>
          <a:endParaRPr lang="da-DK" sz="700" b="1" dirty="0"/>
        </a:p>
      </dgm:t>
    </dgm:pt>
    <dgm:pt modelId="{6C488AF7-80D3-4E44-B9A3-9B8E22F75FDE}" type="parTrans" cxnId="{97048CF1-0D7E-4678-BC3E-A457D9781E4B}">
      <dgm:prSet/>
      <dgm:spPr>
        <a:noFill/>
      </dgm:spPr>
      <dgm:t>
        <a:bodyPr/>
        <a:lstStyle/>
        <a:p>
          <a:endParaRPr lang="da-DK"/>
        </a:p>
      </dgm:t>
    </dgm:pt>
    <dgm:pt modelId="{51399BE9-2FB8-46F2-9C53-EB043B2FDCAC}" type="sibTrans" cxnId="{97048CF1-0D7E-4678-BC3E-A457D9781E4B}">
      <dgm:prSet/>
      <dgm:spPr/>
      <dgm:t>
        <a:bodyPr/>
        <a:lstStyle/>
        <a:p>
          <a:endParaRPr lang="da-DK"/>
        </a:p>
      </dgm:t>
    </dgm:pt>
    <dgm:pt modelId="{105B6CB9-43B7-4AD9-AD59-32A31D93A2FF}">
      <dgm:prSet custT="1"/>
      <dgm:spPr/>
      <dgm:t>
        <a:bodyPr/>
        <a:lstStyle/>
        <a:p>
          <a:pPr algn="ctr"/>
          <a:r>
            <a:rPr lang="bg-BG" sz="700" b="1" dirty="0" smtClean="0"/>
            <a:t>Онлайн магазин за Дания </a:t>
          </a:r>
          <a:r>
            <a:rPr lang="en-US" sz="700" b="1" dirty="0" smtClean="0"/>
            <a:t>- </a:t>
          </a:r>
          <a:r>
            <a:rPr lang="en-US" sz="700" b="1" dirty="0" err="1" smtClean="0"/>
            <a:t>BilligAlu</a:t>
          </a:r>
          <a:endParaRPr lang="da-DK" sz="700" b="1" dirty="0" smtClean="0"/>
        </a:p>
      </dgm:t>
    </dgm:pt>
    <dgm:pt modelId="{B431D566-1D23-47D9-B38E-4CB8803BDBCB}" type="parTrans" cxnId="{ADFE2C6F-BB58-46C0-9D68-E8FC83B681F5}">
      <dgm:prSet/>
      <dgm:spPr>
        <a:noFill/>
      </dgm:spPr>
      <dgm:t>
        <a:bodyPr/>
        <a:lstStyle/>
        <a:p>
          <a:endParaRPr lang="da-DK"/>
        </a:p>
      </dgm:t>
    </dgm:pt>
    <dgm:pt modelId="{7852C2E2-BE2C-4B3D-829F-E3CF0B9A9EE7}" type="sibTrans" cxnId="{ADFE2C6F-BB58-46C0-9D68-E8FC83B681F5}">
      <dgm:prSet/>
      <dgm:spPr/>
      <dgm:t>
        <a:bodyPr/>
        <a:lstStyle/>
        <a:p>
          <a:endParaRPr lang="da-DK"/>
        </a:p>
      </dgm:t>
    </dgm:pt>
    <dgm:pt modelId="{9534D4BD-F926-44D0-86B0-8CC4D2BF16EF}">
      <dgm:prSet phldrT="[Tekst]" phldr="1"/>
      <dgm:spPr/>
      <dgm:t>
        <a:bodyPr/>
        <a:lstStyle/>
        <a:p>
          <a:endParaRPr lang="da-DK" dirty="0"/>
        </a:p>
      </dgm:t>
    </dgm:pt>
    <dgm:pt modelId="{CDD5FE17-C298-4460-96B0-C4D38F1D6BB5}" type="sibTrans" cxnId="{4BEB1CDF-CA77-4A78-A285-DD94207D369F}">
      <dgm:prSet/>
      <dgm:spPr/>
      <dgm:t>
        <a:bodyPr/>
        <a:lstStyle/>
        <a:p>
          <a:endParaRPr lang="da-DK"/>
        </a:p>
      </dgm:t>
    </dgm:pt>
    <dgm:pt modelId="{FAF0E498-809B-45A4-8494-D5E185939833}" type="parTrans" cxnId="{4BEB1CDF-CA77-4A78-A285-DD94207D369F}">
      <dgm:prSet/>
      <dgm:spPr/>
      <dgm:t>
        <a:bodyPr/>
        <a:lstStyle/>
        <a:p>
          <a:endParaRPr lang="da-DK"/>
        </a:p>
      </dgm:t>
    </dgm:pt>
    <dgm:pt modelId="{BCD99174-29B9-44C5-A1A4-084D0D665E1D}">
      <dgm:prSet phldrT="[Tekst]" custT="1"/>
      <dgm:spPr/>
      <dgm:t>
        <a:bodyPr/>
        <a:lstStyle/>
        <a:p>
          <a:r>
            <a:rPr lang="bg-BG" sz="700" b="1" dirty="0" smtClean="0"/>
            <a:t>Луксозни голф колички </a:t>
          </a:r>
          <a:r>
            <a:rPr lang="da-DK" sz="700" b="1" dirty="0" smtClean="0"/>
            <a:t>- Garia</a:t>
          </a:r>
          <a:endParaRPr lang="da-DK" sz="700" b="1" dirty="0"/>
        </a:p>
      </dgm:t>
    </dgm:pt>
    <dgm:pt modelId="{F571D9E0-2851-45EC-AD3B-64E773FD915B}" type="parTrans" cxnId="{A973934A-840C-494E-906C-DBA26068132D}">
      <dgm:prSet/>
      <dgm:spPr>
        <a:noFill/>
      </dgm:spPr>
      <dgm:t>
        <a:bodyPr/>
        <a:lstStyle/>
        <a:p>
          <a:endParaRPr lang="da-DK" dirty="0"/>
        </a:p>
      </dgm:t>
    </dgm:pt>
    <dgm:pt modelId="{C7B4A3DF-E239-4D08-BF59-210486A1E72B}" type="sibTrans" cxnId="{A973934A-840C-494E-906C-DBA26068132D}">
      <dgm:prSet/>
      <dgm:spPr/>
      <dgm:t>
        <a:bodyPr/>
        <a:lstStyle/>
        <a:p>
          <a:endParaRPr lang="da-DK"/>
        </a:p>
      </dgm:t>
    </dgm:pt>
    <dgm:pt modelId="{F8686557-8E20-4746-B8D0-4E4C26EEE3DA}">
      <dgm:prSet custT="1"/>
      <dgm:spPr/>
      <dgm:t>
        <a:bodyPr/>
        <a:lstStyle/>
        <a:p>
          <a:r>
            <a:rPr lang="da-DK" sz="700" b="1" dirty="0" smtClean="0"/>
            <a:t>B2C </a:t>
          </a:r>
          <a:r>
            <a:rPr lang="bg-BG" sz="700" b="1" dirty="0" smtClean="0"/>
            <a:t>продажби за Дания</a:t>
          </a:r>
          <a:r>
            <a:rPr lang="da-DK" sz="700" b="1" dirty="0" smtClean="0"/>
            <a:t> - Hovwdiaudi</a:t>
          </a:r>
          <a:endParaRPr lang="da-DK" sz="700" b="1" dirty="0"/>
        </a:p>
      </dgm:t>
    </dgm:pt>
    <dgm:pt modelId="{5A97CEEF-F7E8-4E5A-8577-9270D7E68DF4}" type="parTrans" cxnId="{49D81FA5-118C-4FF9-B7C5-E689F502B137}">
      <dgm:prSet/>
      <dgm:spPr>
        <a:noFill/>
      </dgm:spPr>
      <dgm:t>
        <a:bodyPr/>
        <a:lstStyle/>
        <a:p>
          <a:endParaRPr lang="da-DK"/>
        </a:p>
      </dgm:t>
    </dgm:pt>
    <dgm:pt modelId="{453FCC3F-1074-4CBA-8363-B17013ACE79F}" type="sibTrans" cxnId="{49D81FA5-118C-4FF9-B7C5-E689F502B137}">
      <dgm:prSet/>
      <dgm:spPr/>
      <dgm:t>
        <a:bodyPr/>
        <a:lstStyle/>
        <a:p>
          <a:endParaRPr lang="da-DK"/>
        </a:p>
      </dgm:t>
    </dgm:pt>
    <dgm:pt modelId="{55214793-7013-4619-8D87-6705702BB70C}">
      <dgm:prSet phldrT="[Tekst]"/>
      <dgm:spPr/>
      <dgm:t>
        <a:bodyPr/>
        <a:lstStyle/>
        <a:p>
          <a:endParaRPr lang="da-DK" b="1" dirty="0"/>
        </a:p>
      </dgm:t>
    </dgm:pt>
    <dgm:pt modelId="{3F2691FE-20ED-4DE4-8912-C66CCBE5C550}" type="sibTrans" cxnId="{9E98D60B-0038-4995-830E-068815791D45}">
      <dgm:prSet/>
      <dgm:spPr/>
      <dgm:t>
        <a:bodyPr/>
        <a:lstStyle/>
        <a:p>
          <a:endParaRPr lang="da-DK"/>
        </a:p>
      </dgm:t>
    </dgm:pt>
    <dgm:pt modelId="{75B0654F-6C9D-4F3A-AEE9-5FC177FC7AF1}" type="parTrans" cxnId="{9E98D60B-0038-4995-830E-068815791D45}">
      <dgm:prSet/>
      <dgm:spPr>
        <a:noFill/>
      </dgm:spPr>
      <dgm:t>
        <a:bodyPr/>
        <a:lstStyle/>
        <a:p>
          <a:endParaRPr lang="da-DK"/>
        </a:p>
      </dgm:t>
    </dgm:pt>
    <dgm:pt modelId="{E122DBDF-C0BE-4449-85D8-903A39A4CA89}">
      <dgm:prSet custT="1"/>
      <dgm:spPr/>
      <dgm:t>
        <a:bodyPr/>
        <a:lstStyle/>
        <a:p>
          <a:r>
            <a:rPr lang="bg-BG" sz="700" b="1" i="0" dirty="0" smtClean="0"/>
            <a:t>Верига сервизи</a:t>
          </a:r>
          <a:r>
            <a:rPr lang="da-DK" sz="700" b="1" i="0" dirty="0" smtClean="0"/>
            <a:t/>
          </a:r>
          <a:br>
            <a:rPr lang="da-DK" sz="700" b="1" i="0" dirty="0" smtClean="0"/>
          </a:br>
          <a:r>
            <a:rPr lang="da-DK" sz="700" b="1" i="0" dirty="0" smtClean="0"/>
            <a:t>- QuickPot </a:t>
          </a:r>
          <a:r>
            <a:rPr lang="bg-BG" sz="700" b="1" i="0" dirty="0" smtClean="0"/>
            <a:t>в Дания</a:t>
          </a:r>
          <a:endParaRPr lang="da-DK" sz="700" b="1" i="0" dirty="0"/>
        </a:p>
      </dgm:t>
    </dgm:pt>
    <dgm:pt modelId="{4D518A8A-6983-4E1B-BB12-B9B351BA043D}" type="sibTrans" cxnId="{380B06DD-3C98-4865-AE35-DAF5660D93DB}">
      <dgm:prSet/>
      <dgm:spPr/>
      <dgm:t>
        <a:bodyPr/>
        <a:lstStyle/>
        <a:p>
          <a:endParaRPr lang="da-DK"/>
        </a:p>
      </dgm:t>
    </dgm:pt>
    <dgm:pt modelId="{6859F0DA-24ED-4F79-A81C-3F2BC8F8EC96}" type="parTrans" cxnId="{380B06DD-3C98-4865-AE35-DAF5660D93DB}">
      <dgm:prSet/>
      <dgm:spPr>
        <a:noFill/>
      </dgm:spPr>
      <dgm:t>
        <a:bodyPr/>
        <a:lstStyle/>
        <a:p>
          <a:endParaRPr lang="da-DK"/>
        </a:p>
      </dgm:t>
    </dgm:pt>
    <dgm:pt modelId="{921F5E6E-E0D5-47E2-A469-B267BF3966D3}" type="pres">
      <dgm:prSet presAssocID="{29C01B36-B980-4E7E-8EA3-128D201CAA91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da-DK"/>
        </a:p>
      </dgm:t>
    </dgm:pt>
    <dgm:pt modelId="{EAFCF77D-33F4-4933-87D9-F284ECA0B8D1}" type="pres">
      <dgm:prSet presAssocID="{9534D4BD-F926-44D0-86B0-8CC4D2BF16EF}" presName="centerShape" presStyleLbl="node0" presStyleIdx="0" presStyleCnt="1" custScaleX="120077" custScaleY="114216"/>
      <dgm:spPr/>
      <dgm:t>
        <a:bodyPr/>
        <a:lstStyle/>
        <a:p>
          <a:endParaRPr lang="da-DK"/>
        </a:p>
      </dgm:t>
    </dgm:pt>
    <dgm:pt modelId="{5A6C89FC-5947-4EEA-90D2-23B52DEDE795}" type="pres">
      <dgm:prSet presAssocID="{3B67DFF6-D208-49D4-B891-6A296FCD26EE}" presName="parTrans" presStyleLbl="sibTrans2D1" presStyleIdx="0" presStyleCnt="8" custAng="5400000" custLinFactX="409852" custLinFactNeighborX="500000" custLinFactNeighborY="-71411"/>
      <dgm:spPr>
        <a:prstGeom prst="upArrow">
          <a:avLst/>
        </a:prstGeom>
      </dgm:spPr>
      <dgm:t>
        <a:bodyPr/>
        <a:lstStyle/>
        <a:p>
          <a:endParaRPr lang="da-DK"/>
        </a:p>
      </dgm:t>
    </dgm:pt>
    <dgm:pt modelId="{BEDA3D47-6FA2-483E-8A54-977FD7FE2555}" type="pres">
      <dgm:prSet presAssocID="{3B67DFF6-D208-49D4-B891-6A296FCD26EE}" presName="connectorText" presStyleLbl="sibTrans2D1" presStyleIdx="0" presStyleCnt="8"/>
      <dgm:spPr/>
      <dgm:t>
        <a:bodyPr/>
        <a:lstStyle/>
        <a:p>
          <a:endParaRPr lang="da-DK"/>
        </a:p>
      </dgm:t>
    </dgm:pt>
    <dgm:pt modelId="{0B194283-BCF1-43C7-AA79-69F2E70E7220}" type="pres">
      <dgm:prSet presAssocID="{DD7A6906-31CE-4878-A693-0BE96E46B1CF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da-DK"/>
        </a:p>
      </dgm:t>
    </dgm:pt>
    <dgm:pt modelId="{3086CE11-FA31-4B5E-B9D9-4B2FCB139827}" type="pres">
      <dgm:prSet presAssocID="{F571D9E0-2851-45EC-AD3B-64E773FD915B}" presName="parTrans" presStyleLbl="sibTrans2D1" presStyleIdx="1" presStyleCnt="8" custAng="5370656" custLinFactX="243575" custLinFactY="-100000" custLinFactNeighborX="300000" custLinFactNeighborY="-175376"/>
      <dgm:spPr>
        <a:prstGeom prst="upArrow">
          <a:avLst/>
        </a:prstGeom>
      </dgm:spPr>
      <dgm:t>
        <a:bodyPr/>
        <a:lstStyle/>
        <a:p>
          <a:endParaRPr lang="de-DE"/>
        </a:p>
      </dgm:t>
    </dgm:pt>
    <dgm:pt modelId="{AA57F195-E914-4B82-8830-06A35DB0A287}" type="pres">
      <dgm:prSet presAssocID="{F571D9E0-2851-45EC-AD3B-64E773FD915B}" presName="connectorText" presStyleLbl="sibTrans2D1" presStyleIdx="1" presStyleCnt="8"/>
      <dgm:spPr/>
      <dgm:t>
        <a:bodyPr/>
        <a:lstStyle/>
        <a:p>
          <a:endParaRPr lang="de-DE"/>
        </a:p>
      </dgm:t>
    </dgm:pt>
    <dgm:pt modelId="{3036B009-D6A7-4F58-A595-DF55092C9D3F}" type="pres">
      <dgm:prSet presAssocID="{BCD99174-29B9-44C5-A1A4-084D0D665E1D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da-DK"/>
        </a:p>
      </dgm:t>
    </dgm:pt>
    <dgm:pt modelId="{05939C5A-4335-4EBD-8A23-E8C02DB17098}" type="pres">
      <dgm:prSet presAssocID="{A103733C-6167-4D6A-9FB5-3D0A0580EABC}" presName="parTrans" presStyleLbl="sibTrans2D1" presStyleIdx="2" presStyleCnt="8" custLinFactX="300000" custLinFactY="-47220" custLinFactNeighborX="335296" custLinFactNeighborY="-100000"/>
      <dgm:spPr>
        <a:prstGeom prst="rightArrow">
          <a:avLst/>
        </a:prstGeom>
      </dgm:spPr>
      <dgm:t>
        <a:bodyPr/>
        <a:lstStyle/>
        <a:p>
          <a:endParaRPr lang="da-DK"/>
        </a:p>
      </dgm:t>
    </dgm:pt>
    <dgm:pt modelId="{C661D729-CA8F-4F2C-BBAD-D067C1AE4714}" type="pres">
      <dgm:prSet presAssocID="{A103733C-6167-4D6A-9FB5-3D0A0580EABC}" presName="connectorText" presStyleLbl="sibTrans2D1" presStyleIdx="2" presStyleCnt="8"/>
      <dgm:spPr/>
      <dgm:t>
        <a:bodyPr/>
        <a:lstStyle/>
        <a:p>
          <a:endParaRPr lang="da-DK"/>
        </a:p>
      </dgm:t>
    </dgm:pt>
    <dgm:pt modelId="{FC2FE25A-B397-4C30-9E9D-EF30A6FDE4AF}" type="pres">
      <dgm:prSet presAssocID="{A3D879DC-FAF6-4126-A7B4-B5451C6FC03F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da-DK"/>
        </a:p>
      </dgm:t>
    </dgm:pt>
    <dgm:pt modelId="{AF47D4CA-C005-441C-9573-90E61856F6D4}" type="pres">
      <dgm:prSet presAssocID="{6C488AF7-80D3-4E44-B9A3-9B8E22F75FDE}" presName="parTrans" presStyleLbl="sibTrans2D1" presStyleIdx="3" presStyleCnt="8" custLinFactX="300000" custLinFactY="-200000" custLinFactNeighborX="329241" custLinFactNeighborY="-241405"/>
      <dgm:spPr/>
      <dgm:t>
        <a:bodyPr/>
        <a:lstStyle/>
        <a:p>
          <a:endParaRPr lang="da-DK"/>
        </a:p>
      </dgm:t>
    </dgm:pt>
    <dgm:pt modelId="{3E5B08AB-49D5-4E8A-A5F1-72792E18FB71}" type="pres">
      <dgm:prSet presAssocID="{6C488AF7-80D3-4E44-B9A3-9B8E22F75FDE}" presName="connectorText" presStyleLbl="sibTrans2D1" presStyleIdx="3" presStyleCnt="8"/>
      <dgm:spPr/>
      <dgm:t>
        <a:bodyPr/>
        <a:lstStyle/>
        <a:p>
          <a:endParaRPr lang="da-DK"/>
        </a:p>
      </dgm:t>
    </dgm:pt>
    <dgm:pt modelId="{A5160924-DA46-416D-8FE2-3A35644C3D56}" type="pres">
      <dgm:prSet presAssocID="{1888FD0D-4C83-4AD9-BB5D-7114E2271014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da-DK"/>
        </a:p>
      </dgm:t>
    </dgm:pt>
    <dgm:pt modelId="{A3D482B6-89AB-4B15-9C4D-36BA856C3179}" type="pres">
      <dgm:prSet presAssocID="{6859F0DA-24ED-4F79-A81C-3F2BC8F8EC96}" presName="parTrans" presStyleLbl="sibTrans2D1" presStyleIdx="4" presStyleCnt="8" custLinFactX="400000" custLinFactY="-289079" custLinFactNeighborX="411734" custLinFactNeighborY="-300000"/>
      <dgm:spPr/>
      <dgm:t>
        <a:bodyPr/>
        <a:lstStyle/>
        <a:p>
          <a:endParaRPr lang="da-DK"/>
        </a:p>
      </dgm:t>
    </dgm:pt>
    <dgm:pt modelId="{A5F5DDC3-0E6A-43C9-AD61-3B993288574C}" type="pres">
      <dgm:prSet presAssocID="{6859F0DA-24ED-4F79-A81C-3F2BC8F8EC96}" presName="connectorText" presStyleLbl="sibTrans2D1" presStyleIdx="4" presStyleCnt="8"/>
      <dgm:spPr/>
      <dgm:t>
        <a:bodyPr/>
        <a:lstStyle/>
        <a:p>
          <a:endParaRPr lang="da-DK"/>
        </a:p>
      </dgm:t>
    </dgm:pt>
    <dgm:pt modelId="{55B49982-4225-46FC-9EDE-D7FC062A430D}" type="pres">
      <dgm:prSet presAssocID="{E122DBDF-C0BE-4449-85D8-903A39A4CA89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da-DK"/>
        </a:p>
      </dgm:t>
    </dgm:pt>
    <dgm:pt modelId="{DEE406F6-1C26-4703-B33B-64232D6B1CBC}" type="pres">
      <dgm:prSet presAssocID="{B431D566-1D23-47D9-B38E-4CB8803BDBCB}" presName="parTrans" presStyleLbl="sibTrans2D1" presStyleIdx="5" presStyleCnt="8" custLinFactX="501734" custLinFactY="-300000" custLinFactNeighborX="600000" custLinFactNeighborY="-323181"/>
      <dgm:spPr/>
      <dgm:t>
        <a:bodyPr/>
        <a:lstStyle/>
        <a:p>
          <a:endParaRPr lang="da-DK"/>
        </a:p>
      </dgm:t>
    </dgm:pt>
    <dgm:pt modelId="{75AA907C-6CE6-4439-A1C7-9B999DFB62B4}" type="pres">
      <dgm:prSet presAssocID="{B431D566-1D23-47D9-B38E-4CB8803BDBCB}" presName="connectorText" presStyleLbl="sibTrans2D1" presStyleIdx="5" presStyleCnt="8"/>
      <dgm:spPr/>
      <dgm:t>
        <a:bodyPr/>
        <a:lstStyle/>
        <a:p>
          <a:endParaRPr lang="da-DK"/>
        </a:p>
      </dgm:t>
    </dgm:pt>
    <dgm:pt modelId="{A49B8F83-7A3C-4CBA-A57E-696155DCD08C}" type="pres">
      <dgm:prSet presAssocID="{105B6CB9-43B7-4AD9-AD59-32A31D93A2FF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da-DK"/>
        </a:p>
      </dgm:t>
    </dgm:pt>
    <dgm:pt modelId="{5B4BD86B-89BD-403D-A9AD-E2F05721CD6E}" type="pres">
      <dgm:prSet presAssocID="{5A97CEEF-F7E8-4E5A-8577-9270D7E68DF4}" presName="parTrans" presStyleLbl="sibTrans2D1" presStyleIdx="6" presStyleCnt="8" custScaleX="117706" custLinFactX="600000" custLinFactY="-200000" custLinFactNeighborX="609710" custLinFactNeighborY="-234992"/>
      <dgm:spPr/>
      <dgm:t>
        <a:bodyPr/>
        <a:lstStyle/>
        <a:p>
          <a:endParaRPr lang="de-DE"/>
        </a:p>
      </dgm:t>
    </dgm:pt>
    <dgm:pt modelId="{063F18FA-54FE-44DB-AE8E-538087EF644A}" type="pres">
      <dgm:prSet presAssocID="{5A97CEEF-F7E8-4E5A-8577-9270D7E68DF4}" presName="connectorText" presStyleLbl="sibTrans2D1" presStyleIdx="6" presStyleCnt="8"/>
      <dgm:spPr/>
      <dgm:t>
        <a:bodyPr/>
        <a:lstStyle/>
        <a:p>
          <a:endParaRPr lang="de-DE"/>
        </a:p>
      </dgm:t>
    </dgm:pt>
    <dgm:pt modelId="{10972B14-44D7-4288-96B6-D2BBAB2F1311}" type="pres">
      <dgm:prSet presAssocID="{F8686557-8E20-4746-B8D0-4E4C26EEE3DA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da-DK"/>
        </a:p>
      </dgm:t>
    </dgm:pt>
    <dgm:pt modelId="{6B6F2C32-66AB-4B4D-AFBB-B4BD38AB5C63}" type="pres">
      <dgm:prSet presAssocID="{75B0654F-6C9D-4F3A-AEE9-5FC177FC7AF1}" presName="parTrans" presStyleLbl="sibTrans2D1" presStyleIdx="7" presStyleCnt="8" custLinFactX="701087" custLinFactY="-97025" custLinFactNeighborX="800000" custLinFactNeighborY="-100000"/>
      <dgm:spPr/>
      <dgm:t>
        <a:bodyPr/>
        <a:lstStyle/>
        <a:p>
          <a:endParaRPr lang="de-DE"/>
        </a:p>
      </dgm:t>
    </dgm:pt>
    <dgm:pt modelId="{3AAB7200-FAAB-4AED-9D4C-2FD9CAA9D3B0}" type="pres">
      <dgm:prSet presAssocID="{75B0654F-6C9D-4F3A-AEE9-5FC177FC7AF1}" presName="connectorText" presStyleLbl="sibTrans2D1" presStyleIdx="7" presStyleCnt="8"/>
      <dgm:spPr/>
      <dgm:t>
        <a:bodyPr/>
        <a:lstStyle/>
        <a:p>
          <a:endParaRPr lang="de-DE"/>
        </a:p>
      </dgm:t>
    </dgm:pt>
    <dgm:pt modelId="{2E66A934-AB5A-48E6-BCA5-FA567EA7CD07}" type="pres">
      <dgm:prSet presAssocID="{55214793-7013-4619-8D87-6705702BB70C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da-DK"/>
        </a:p>
      </dgm:t>
    </dgm:pt>
  </dgm:ptLst>
  <dgm:cxnLst>
    <dgm:cxn modelId="{A84D8D96-5695-41F9-9DCF-A3AC3634277C}" type="presOf" srcId="{F8686557-8E20-4746-B8D0-4E4C26EEE3DA}" destId="{10972B14-44D7-4288-96B6-D2BBAB2F1311}" srcOrd="0" destOrd="0" presId="urn:microsoft.com/office/officeart/2005/8/layout/radial5"/>
    <dgm:cxn modelId="{427F6337-F3D5-49AA-8F87-3178D872C7A7}" type="presOf" srcId="{9534D4BD-F926-44D0-86B0-8CC4D2BF16EF}" destId="{EAFCF77D-33F4-4933-87D9-F284ECA0B8D1}" srcOrd="0" destOrd="0" presId="urn:microsoft.com/office/officeart/2005/8/layout/radial5"/>
    <dgm:cxn modelId="{A8A62E00-79A5-4A2E-90EF-E6B781191CCB}" type="presOf" srcId="{6C488AF7-80D3-4E44-B9A3-9B8E22F75FDE}" destId="{3E5B08AB-49D5-4E8A-A5F1-72792E18FB71}" srcOrd="1" destOrd="0" presId="urn:microsoft.com/office/officeart/2005/8/layout/radial5"/>
    <dgm:cxn modelId="{66A6232A-3264-44BA-93EA-E6125A402491}" type="presOf" srcId="{75B0654F-6C9D-4F3A-AEE9-5FC177FC7AF1}" destId="{6B6F2C32-66AB-4B4D-AFBB-B4BD38AB5C63}" srcOrd="0" destOrd="0" presId="urn:microsoft.com/office/officeart/2005/8/layout/radial5"/>
    <dgm:cxn modelId="{A9ADCFAA-CD74-4593-ADE4-F1A7D4E069A2}" srcId="{9534D4BD-F926-44D0-86B0-8CC4D2BF16EF}" destId="{A3D879DC-FAF6-4126-A7B4-B5451C6FC03F}" srcOrd="2" destOrd="0" parTransId="{A103733C-6167-4D6A-9FB5-3D0A0580EABC}" sibTransId="{4BF20F67-6884-4C0E-B7F0-DA572F1B22FB}"/>
    <dgm:cxn modelId="{1A29CC73-383C-4844-887F-E0E446BE9D04}" type="presOf" srcId="{5A97CEEF-F7E8-4E5A-8577-9270D7E68DF4}" destId="{063F18FA-54FE-44DB-AE8E-538087EF644A}" srcOrd="1" destOrd="0" presId="urn:microsoft.com/office/officeart/2005/8/layout/radial5"/>
    <dgm:cxn modelId="{6FFDD10F-8110-46F3-939E-E203AAC4E9AC}" type="presOf" srcId="{5A97CEEF-F7E8-4E5A-8577-9270D7E68DF4}" destId="{5B4BD86B-89BD-403D-A9AD-E2F05721CD6E}" srcOrd="0" destOrd="0" presId="urn:microsoft.com/office/officeart/2005/8/layout/radial5"/>
    <dgm:cxn modelId="{FCEF06FD-DAA7-40FE-9647-AB63C17D1397}" type="presOf" srcId="{E122DBDF-C0BE-4449-85D8-903A39A4CA89}" destId="{55B49982-4225-46FC-9EDE-D7FC062A430D}" srcOrd="0" destOrd="0" presId="urn:microsoft.com/office/officeart/2005/8/layout/radial5"/>
    <dgm:cxn modelId="{6BB6CE5C-A12F-458F-B4EA-9229D4776D77}" srcId="{9534D4BD-F926-44D0-86B0-8CC4D2BF16EF}" destId="{DD7A6906-31CE-4878-A693-0BE96E46B1CF}" srcOrd="0" destOrd="0" parTransId="{3B67DFF6-D208-49D4-B891-6A296FCD26EE}" sibTransId="{455B8D1C-2BD6-498E-9E0F-B25630AE4E21}"/>
    <dgm:cxn modelId="{37A7510A-252C-412E-B143-AC1F42F64124}" type="presOf" srcId="{B431D566-1D23-47D9-B38E-4CB8803BDBCB}" destId="{DEE406F6-1C26-4703-B33B-64232D6B1CBC}" srcOrd="0" destOrd="0" presId="urn:microsoft.com/office/officeart/2005/8/layout/radial5"/>
    <dgm:cxn modelId="{98B165A9-9CAB-472C-9188-A43E34075A95}" type="presOf" srcId="{DD7A6906-31CE-4878-A693-0BE96E46B1CF}" destId="{0B194283-BCF1-43C7-AA79-69F2E70E7220}" srcOrd="0" destOrd="0" presId="urn:microsoft.com/office/officeart/2005/8/layout/radial5"/>
    <dgm:cxn modelId="{5ED71DC4-4015-48F0-9A23-50946FEE99CF}" type="presOf" srcId="{F571D9E0-2851-45EC-AD3B-64E773FD915B}" destId="{3086CE11-FA31-4B5E-B9D9-4B2FCB139827}" srcOrd="0" destOrd="0" presId="urn:microsoft.com/office/officeart/2005/8/layout/radial5"/>
    <dgm:cxn modelId="{9E98D60B-0038-4995-830E-068815791D45}" srcId="{9534D4BD-F926-44D0-86B0-8CC4D2BF16EF}" destId="{55214793-7013-4619-8D87-6705702BB70C}" srcOrd="7" destOrd="0" parTransId="{75B0654F-6C9D-4F3A-AEE9-5FC177FC7AF1}" sibTransId="{3F2691FE-20ED-4DE4-8912-C66CCBE5C550}"/>
    <dgm:cxn modelId="{ADFE2C6F-BB58-46C0-9D68-E8FC83B681F5}" srcId="{9534D4BD-F926-44D0-86B0-8CC4D2BF16EF}" destId="{105B6CB9-43B7-4AD9-AD59-32A31D93A2FF}" srcOrd="5" destOrd="0" parTransId="{B431D566-1D23-47D9-B38E-4CB8803BDBCB}" sibTransId="{7852C2E2-BE2C-4B3D-829F-E3CF0B9A9EE7}"/>
    <dgm:cxn modelId="{4BEB1CDF-CA77-4A78-A285-DD94207D369F}" srcId="{29C01B36-B980-4E7E-8EA3-128D201CAA91}" destId="{9534D4BD-F926-44D0-86B0-8CC4D2BF16EF}" srcOrd="0" destOrd="0" parTransId="{FAF0E498-809B-45A4-8494-D5E185939833}" sibTransId="{CDD5FE17-C298-4460-96B0-C4D38F1D6BB5}"/>
    <dgm:cxn modelId="{5A8530E0-EA6B-4EFA-A80B-2664D4DBE361}" type="presOf" srcId="{BCD99174-29B9-44C5-A1A4-084D0D665E1D}" destId="{3036B009-D6A7-4F58-A595-DF55092C9D3F}" srcOrd="0" destOrd="0" presId="urn:microsoft.com/office/officeart/2005/8/layout/radial5"/>
    <dgm:cxn modelId="{3F54F0D7-A566-47F9-B2A6-F824586022AA}" type="presOf" srcId="{6C488AF7-80D3-4E44-B9A3-9B8E22F75FDE}" destId="{AF47D4CA-C005-441C-9573-90E61856F6D4}" srcOrd="0" destOrd="0" presId="urn:microsoft.com/office/officeart/2005/8/layout/radial5"/>
    <dgm:cxn modelId="{22DBF780-AD32-48E8-8BFA-DAC8619F72BE}" type="presOf" srcId="{6859F0DA-24ED-4F79-A81C-3F2BC8F8EC96}" destId="{A3D482B6-89AB-4B15-9C4D-36BA856C3179}" srcOrd="0" destOrd="0" presId="urn:microsoft.com/office/officeart/2005/8/layout/radial5"/>
    <dgm:cxn modelId="{E4482C69-A7B7-407F-A1BA-E4F43980F1B1}" type="presOf" srcId="{B431D566-1D23-47D9-B38E-4CB8803BDBCB}" destId="{75AA907C-6CE6-4439-A1C7-9B999DFB62B4}" srcOrd="1" destOrd="0" presId="urn:microsoft.com/office/officeart/2005/8/layout/radial5"/>
    <dgm:cxn modelId="{87FA3407-8A37-4BB6-AAE5-7EF606E8DC46}" type="presOf" srcId="{3B67DFF6-D208-49D4-B891-6A296FCD26EE}" destId="{BEDA3D47-6FA2-483E-8A54-977FD7FE2555}" srcOrd="1" destOrd="0" presId="urn:microsoft.com/office/officeart/2005/8/layout/radial5"/>
    <dgm:cxn modelId="{1B2D09D8-7983-4996-9776-079B9026A0C5}" type="presOf" srcId="{6859F0DA-24ED-4F79-A81C-3F2BC8F8EC96}" destId="{A5F5DDC3-0E6A-43C9-AD61-3B993288574C}" srcOrd="1" destOrd="0" presId="urn:microsoft.com/office/officeart/2005/8/layout/radial5"/>
    <dgm:cxn modelId="{CC99D67F-17EB-4CCB-884A-8728F69C3F47}" type="presOf" srcId="{A103733C-6167-4D6A-9FB5-3D0A0580EABC}" destId="{C661D729-CA8F-4F2C-BBAD-D067C1AE4714}" srcOrd="1" destOrd="0" presId="urn:microsoft.com/office/officeart/2005/8/layout/radial5"/>
    <dgm:cxn modelId="{EA142861-1B79-488C-92EB-96297EC37345}" type="presOf" srcId="{3B67DFF6-D208-49D4-B891-6A296FCD26EE}" destId="{5A6C89FC-5947-4EEA-90D2-23B52DEDE795}" srcOrd="0" destOrd="0" presId="urn:microsoft.com/office/officeart/2005/8/layout/radial5"/>
    <dgm:cxn modelId="{13EE4866-E49C-43E0-B153-9E9C4E2AFBCA}" type="presOf" srcId="{1888FD0D-4C83-4AD9-BB5D-7114E2271014}" destId="{A5160924-DA46-416D-8FE2-3A35644C3D56}" srcOrd="0" destOrd="0" presId="urn:microsoft.com/office/officeart/2005/8/layout/radial5"/>
    <dgm:cxn modelId="{6A168146-B355-432F-BA12-D7ED23F19F6A}" type="presOf" srcId="{A3D879DC-FAF6-4126-A7B4-B5451C6FC03F}" destId="{FC2FE25A-B397-4C30-9E9D-EF30A6FDE4AF}" srcOrd="0" destOrd="0" presId="urn:microsoft.com/office/officeart/2005/8/layout/radial5"/>
    <dgm:cxn modelId="{A90703B2-9E87-4794-98D9-42E18B1EF422}" type="presOf" srcId="{55214793-7013-4619-8D87-6705702BB70C}" destId="{2E66A934-AB5A-48E6-BCA5-FA567EA7CD07}" srcOrd="0" destOrd="0" presId="urn:microsoft.com/office/officeart/2005/8/layout/radial5"/>
    <dgm:cxn modelId="{97048CF1-0D7E-4678-BC3E-A457D9781E4B}" srcId="{9534D4BD-F926-44D0-86B0-8CC4D2BF16EF}" destId="{1888FD0D-4C83-4AD9-BB5D-7114E2271014}" srcOrd="3" destOrd="0" parTransId="{6C488AF7-80D3-4E44-B9A3-9B8E22F75FDE}" sibTransId="{51399BE9-2FB8-46F2-9C53-EB043B2FDCAC}"/>
    <dgm:cxn modelId="{EF1FAA55-1C5D-4279-9177-88F7E22A7EB8}" type="presOf" srcId="{F571D9E0-2851-45EC-AD3B-64E773FD915B}" destId="{AA57F195-E914-4B82-8830-06A35DB0A287}" srcOrd="1" destOrd="0" presId="urn:microsoft.com/office/officeart/2005/8/layout/radial5"/>
    <dgm:cxn modelId="{DD72B770-2B73-4458-841E-3ED83FE2DA6E}" type="presOf" srcId="{105B6CB9-43B7-4AD9-AD59-32A31D93A2FF}" destId="{A49B8F83-7A3C-4CBA-A57E-696155DCD08C}" srcOrd="0" destOrd="0" presId="urn:microsoft.com/office/officeart/2005/8/layout/radial5"/>
    <dgm:cxn modelId="{49D81FA5-118C-4FF9-B7C5-E689F502B137}" srcId="{9534D4BD-F926-44D0-86B0-8CC4D2BF16EF}" destId="{F8686557-8E20-4746-B8D0-4E4C26EEE3DA}" srcOrd="6" destOrd="0" parTransId="{5A97CEEF-F7E8-4E5A-8577-9270D7E68DF4}" sibTransId="{453FCC3F-1074-4CBA-8363-B17013ACE79F}"/>
    <dgm:cxn modelId="{F4D0DC2A-3CF6-48E3-85CA-E32A2DEFD702}" type="presOf" srcId="{75B0654F-6C9D-4F3A-AEE9-5FC177FC7AF1}" destId="{3AAB7200-FAAB-4AED-9D4C-2FD9CAA9D3B0}" srcOrd="1" destOrd="0" presId="urn:microsoft.com/office/officeart/2005/8/layout/radial5"/>
    <dgm:cxn modelId="{E5947727-013A-41E5-8BCE-0FE1D0E4E43C}" type="presOf" srcId="{29C01B36-B980-4E7E-8EA3-128D201CAA91}" destId="{921F5E6E-E0D5-47E2-A469-B267BF3966D3}" srcOrd="0" destOrd="0" presId="urn:microsoft.com/office/officeart/2005/8/layout/radial5"/>
    <dgm:cxn modelId="{159F40EB-235A-47DA-AD6F-ABFBB04C8520}" type="presOf" srcId="{A103733C-6167-4D6A-9FB5-3D0A0580EABC}" destId="{05939C5A-4335-4EBD-8A23-E8C02DB17098}" srcOrd="0" destOrd="0" presId="urn:microsoft.com/office/officeart/2005/8/layout/radial5"/>
    <dgm:cxn modelId="{380B06DD-3C98-4865-AE35-DAF5660D93DB}" srcId="{9534D4BD-F926-44D0-86B0-8CC4D2BF16EF}" destId="{E122DBDF-C0BE-4449-85D8-903A39A4CA89}" srcOrd="4" destOrd="0" parTransId="{6859F0DA-24ED-4F79-A81C-3F2BC8F8EC96}" sibTransId="{4D518A8A-6983-4E1B-BB12-B9B351BA043D}"/>
    <dgm:cxn modelId="{A973934A-840C-494E-906C-DBA26068132D}" srcId="{9534D4BD-F926-44D0-86B0-8CC4D2BF16EF}" destId="{BCD99174-29B9-44C5-A1A4-084D0D665E1D}" srcOrd="1" destOrd="0" parTransId="{F571D9E0-2851-45EC-AD3B-64E773FD915B}" sibTransId="{C7B4A3DF-E239-4D08-BF59-210486A1E72B}"/>
    <dgm:cxn modelId="{6E80640E-935C-4FFC-BBC0-53ACE94ADA00}" type="presParOf" srcId="{921F5E6E-E0D5-47E2-A469-B267BF3966D3}" destId="{EAFCF77D-33F4-4933-87D9-F284ECA0B8D1}" srcOrd="0" destOrd="0" presId="urn:microsoft.com/office/officeart/2005/8/layout/radial5"/>
    <dgm:cxn modelId="{13DC0B55-714C-43C6-BC6A-6515347A87F3}" type="presParOf" srcId="{921F5E6E-E0D5-47E2-A469-B267BF3966D3}" destId="{5A6C89FC-5947-4EEA-90D2-23B52DEDE795}" srcOrd="1" destOrd="0" presId="urn:microsoft.com/office/officeart/2005/8/layout/radial5"/>
    <dgm:cxn modelId="{BD921D7F-88AF-45AA-B3D3-C8D951E68915}" type="presParOf" srcId="{5A6C89FC-5947-4EEA-90D2-23B52DEDE795}" destId="{BEDA3D47-6FA2-483E-8A54-977FD7FE2555}" srcOrd="0" destOrd="0" presId="urn:microsoft.com/office/officeart/2005/8/layout/radial5"/>
    <dgm:cxn modelId="{7A796F5D-E6E8-49C9-B07B-B87495F98623}" type="presParOf" srcId="{921F5E6E-E0D5-47E2-A469-B267BF3966D3}" destId="{0B194283-BCF1-43C7-AA79-69F2E70E7220}" srcOrd="2" destOrd="0" presId="urn:microsoft.com/office/officeart/2005/8/layout/radial5"/>
    <dgm:cxn modelId="{8DD89546-F552-4E6A-97E6-06EDB0B3B760}" type="presParOf" srcId="{921F5E6E-E0D5-47E2-A469-B267BF3966D3}" destId="{3086CE11-FA31-4B5E-B9D9-4B2FCB139827}" srcOrd="3" destOrd="0" presId="urn:microsoft.com/office/officeart/2005/8/layout/radial5"/>
    <dgm:cxn modelId="{F7FEBCFD-9AE4-4EB6-893C-79FFE0F6C9F9}" type="presParOf" srcId="{3086CE11-FA31-4B5E-B9D9-4B2FCB139827}" destId="{AA57F195-E914-4B82-8830-06A35DB0A287}" srcOrd="0" destOrd="0" presId="urn:microsoft.com/office/officeart/2005/8/layout/radial5"/>
    <dgm:cxn modelId="{8463BA57-8EA0-4816-9EFB-684183EDC038}" type="presParOf" srcId="{921F5E6E-E0D5-47E2-A469-B267BF3966D3}" destId="{3036B009-D6A7-4F58-A595-DF55092C9D3F}" srcOrd="4" destOrd="0" presId="urn:microsoft.com/office/officeart/2005/8/layout/radial5"/>
    <dgm:cxn modelId="{81AFB81B-5798-4B47-ABC7-F246E6E122DC}" type="presParOf" srcId="{921F5E6E-E0D5-47E2-A469-B267BF3966D3}" destId="{05939C5A-4335-4EBD-8A23-E8C02DB17098}" srcOrd="5" destOrd="0" presId="urn:microsoft.com/office/officeart/2005/8/layout/radial5"/>
    <dgm:cxn modelId="{5BE1AFDD-997E-4AA8-BC6E-546D3F239DB3}" type="presParOf" srcId="{05939C5A-4335-4EBD-8A23-E8C02DB17098}" destId="{C661D729-CA8F-4F2C-BBAD-D067C1AE4714}" srcOrd="0" destOrd="0" presId="urn:microsoft.com/office/officeart/2005/8/layout/radial5"/>
    <dgm:cxn modelId="{E9EBF436-D85B-4829-8964-40B5F92F60AC}" type="presParOf" srcId="{921F5E6E-E0D5-47E2-A469-B267BF3966D3}" destId="{FC2FE25A-B397-4C30-9E9D-EF30A6FDE4AF}" srcOrd="6" destOrd="0" presId="urn:microsoft.com/office/officeart/2005/8/layout/radial5"/>
    <dgm:cxn modelId="{BA718C2D-049D-4D6B-B5FF-BC7323D4823C}" type="presParOf" srcId="{921F5E6E-E0D5-47E2-A469-B267BF3966D3}" destId="{AF47D4CA-C005-441C-9573-90E61856F6D4}" srcOrd="7" destOrd="0" presId="urn:microsoft.com/office/officeart/2005/8/layout/radial5"/>
    <dgm:cxn modelId="{4129930E-4F5D-49E8-AF5E-F37CB47B032E}" type="presParOf" srcId="{AF47D4CA-C005-441C-9573-90E61856F6D4}" destId="{3E5B08AB-49D5-4E8A-A5F1-72792E18FB71}" srcOrd="0" destOrd="0" presId="urn:microsoft.com/office/officeart/2005/8/layout/radial5"/>
    <dgm:cxn modelId="{C7514FFD-89BB-4941-B484-E9CCBAECC41B}" type="presParOf" srcId="{921F5E6E-E0D5-47E2-A469-B267BF3966D3}" destId="{A5160924-DA46-416D-8FE2-3A35644C3D56}" srcOrd="8" destOrd="0" presId="urn:microsoft.com/office/officeart/2005/8/layout/radial5"/>
    <dgm:cxn modelId="{985BAC8D-2F24-4770-8258-ED86748B16C0}" type="presParOf" srcId="{921F5E6E-E0D5-47E2-A469-B267BF3966D3}" destId="{A3D482B6-89AB-4B15-9C4D-36BA856C3179}" srcOrd="9" destOrd="0" presId="urn:microsoft.com/office/officeart/2005/8/layout/radial5"/>
    <dgm:cxn modelId="{5853E0E3-AA62-49C9-8562-234F96B46E05}" type="presParOf" srcId="{A3D482B6-89AB-4B15-9C4D-36BA856C3179}" destId="{A5F5DDC3-0E6A-43C9-AD61-3B993288574C}" srcOrd="0" destOrd="0" presId="urn:microsoft.com/office/officeart/2005/8/layout/radial5"/>
    <dgm:cxn modelId="{1940B36A-DA7F-427E-9F3A-E19BDEB38751}" type="presParOf" srcId="{921F5E6E-E0D5-47E2-A469-B267BF3966D3}" destId="{55B49982-4225-46FC-9EDE-D7FC062A430D}" srcOrd="10" destOrd="0" presId="urn:microsoft.com/office/officeart/2005/8/layout/radial5"/>
    <dgm:cxn modelId="{6E16CAF1-138A-4872-9838-046347D382C7}" type="presParOf" srcId="{921F5E6E-E0D5-47E2-A469-B267BF3966D3}" destId="{DEE406F6-1C26-4703-B33B-64232D6B1CBC}" srcOrd="11" destOrd="0" presId="urn:microsoft.com/office/officeart/2005/8/layout/radial5"/>
    <dgm:cxn modelId="{3E484D20-8018-4A59-A243-BD002A0B5E5C}" type="presParOf" srcId="{DEE406F6-1C26-4703-B33B-64232D6B1CBC}" destId="{75AA907C-6CE6-4439-A1C7-9B999DFB62B4}" srcOrd="0" destOrd="0" presId="urn:microsoft.com/office/officeart/2005/8/layout/radial5"/>
    <dgm:cxn modelId="{B52ACF62-9DA1-43CD-A222-5293710DCE07}" type="presParOf" srcId="{921F5E6E-E0D5-47E2-A469-B267BF3966D3}" destId="{A49B8F83-7A3C-4CBA-A57E-696155DCD08C}" srcOrd="12" destOrd="0" presId="urn:microsoft.com/office/officeart/2005/8/layout/radial5"/>
    <dgm:cxn modelId="{62501EBD-940E-4CEE-8E67-36436295DCC7}" type="presParOf" srcId="{921F5E6E-E0D5-47E2-A469-B267BF3966D3}" destId="{5B4BD86B-89BD-403D-A9AD-E2F05721CD6E}" srcOrd="13" destOrd="0" presId="urn:microsoft.com/office/officeart/2005/8/layout/radial5"/>
    <dgm:cxn modelId="{91B6C1FB-8909-412F-9D1D-5378B581B053}" type="presParOf" srcId="{5B4BD86B-89BD-403D-A9AD-E2F05721CD6E}" destId="{063F18FA-54FE-44DB-AE8E-538087EF644A}" srcOrd="0" destOrd="0" presId="urn:microsoft.com/office/officeart/2005/8/layout/radial5"/>
    <dgm:cxn modelId="{F5E5ECFD-9A05-4AEB-A743-1AFFB7107FBD}" type="presParOf" srcId="{921F5E6E-E0D5-47E2-A469-B267BF3966D3}" destId="{10972B14-44D7-4288-96B6-D2BBAB2F1311}" srcOrd="14" destOrd="0" presId="urn:microsoft.com/office/officeart/2005/8/layout/radial5"/>
    <dgm:cxn modelId="{450644C6-5100-4C1E-AC63-76B9ECB7D6EB}" type="presParOf" srcId="{921F5E6E-E0D5-47E2-A469-B267BF3966D3}" destId="{6B6F2C32-66AB-4B4D-AFBB-B4BD38AB5C63}" srcOrd="15" destOrd="0" presId="urn:microsoft.com/office/officeart/2005/8/layout/radial5"/>
    <dgm:cxn modelId="{F6EA8667-FB57-4B81-A745-899A87ABA57E}" type="presParOf" srcId="{6B6F2C32-66AB-4B4D-AFBB-B4BD38AB5C63}" destId="{3AAB7200-FAAB-4AED-9D4C-2FD9CAA9D3B0}" srcOrd="0" destOrd="0" presId="urn:microsoft.com/office/officeart/2005/8/layout/radial5"/>
    <dgm:cxn modelId="{3F84E890-F364-4FC3-A42D-0D5B7D047690}" type="presParOf" srcId="{921F5E6E-E0D5-47E2-A469-B267BF3966D3}" destId="{2E66A934-AB5A-48E6-BCA5-FA567EA7CD07}" srcOrd="16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FCF77D-33F4-4933-87D9-F284ECA0B8D1}">
      <dsp:nvSpPr>
        <dsp:cNvPr id="0" name=""/>
        <dsp:cNvSpPr/>
      </dsp:nvSpPr>
      <dsp:spPr>
        <a:xfrm>
          <a:off x="2016224" y="1368154"/>
          <a:ext cx="1152126" cy="109589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da-DK" sz="1900" kern="1200" dirty="0"/>
        </a:p>
      </dsp:txBody>
      <dsp:txXfrm>
        <a:off x="2184949" y="1528643"/>
        <a:ext cx="814676" cy="774912"/>
      </dsp:txXfrm>
    </dsp:sp>
    <dsp:sp modelId="{5A6C89FC-5947-4EEA-90D2-23B52DEDE795}">
      <dsp:nvSpPr>
        <dsp:cNvPr id="0" name=""/>
        <dsp:cNvSpPr/>
      </dsp:nvSpPr>
      <dsp:spPr>
        <a:xfrm>
          <a:off x="4824536" y="734513"/>
          <a:ext cx="259608" cy="326226"/>
        </a:xfrm>
        <a:prstGeom prst="upArrow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da-DK" sz="1400" kern="1200">
            <a:solidFill>
              <a:schemeClr val="tx1"/>
            </a:solidFill>
          </a:endParaRPr>
        </a:p>
      </dsp:txBody>
      <dsp:txXfrm>
        <a:off x="4824536" y="799758"/>
        <a:ext cx="181726" cy="195736"/>
      </dsp:txXfrm>
    </dsp:sp>
    <dsp:sp modelId="{0B194283-BCF1-43C7-AA79-69F2E70E7220}">
      <dsp:nvSpPr>
        <dsp:cNvPr id="0" name=""/>
        <dsp:cNvSpPr/>
      </dsp:nvSpPr>
      <dsp:spPr>
        <a:xfrm>
          <a:off x="2160517" y="14786"/>
          <a:ext cx="863540" cy="86354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bg-BG" sz="700" b="1" kern="1200" dirty="0" smtClean="0">
              <a:solidFill>
                <a:schemeClr val="tx1"/>
              </a:solidFill>
            </a:rPr>
            <a:t>Автомобилен </a:t>
          </a:r>
          <a:r>
            <a:rPr lang="bg-BG" sz="700" b="1" kern="1200" dirty="0" err="1" smtClean="0">
              <a:solidFill>
                <a:schemeClr val="tx1"/>
              </a:solidFill>
            </a:rPr>
            <a:t>следпроизводствен</a:t>
          </a:r>
          <a:r>
            <a:rPr lang="bg-BG" sz="700" b="1" kern="1200" dirty="0" smtClean="0">
              <a:solidFill>
                <a:schemeClr val="tx1"/>
              </a:solidFill>
            </a:rPr>
            <a:t> пазар</a:t>
          </a:r>
          <a:endParaRPr lang="da-DK" sz="700" b="1" kern="1200" dirty="0" smtClean="0">
            <a:solidFill>
              <a:schemeClr val="tx1"/>
            </a:solidFill>
          </a:endParaRP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a-DK" sz="700" b="1" kern="1200" dirty="0" smtClean="0">
              <a:solidFill>
                <a:schemeClr val="tx1"/>
              </a:solidFill>
            </a:rPr>
            <a:t>JP + QH</a:t>
          </a:r>
          <a:endParaRPr lang="da-DK" sz="700" b="1" kern="1200" dirty="0"/>
        </a:p>
      </dsp:txBody>
      <dsp:txXfrm>
        <a:off x="2286980" y="141249"/>
        <a:ext cx="610614" cy="610614"/>
      </dsp:txXfrm>
    </dsp:sp>
    <dsp:sp modelId="{3086CE11-FA31-4B5E-B9D9-4B2FCB139827}">
      <dsp:nvSpPr>
        <dsp:cNvPr id="0" name=""/>
        <dsp:cNvSpPr/>
      </dsp:nvSpPr>
      <dsp:spPr>
        <a:xfrm rot="2670656">
          <a:off x="4398620" y="294268"/>
          <a:ext cx="252436" cy="326226"/>
        </a:xfrm>
        <a:prstGeom prst="upArrow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da-DK" sz="1400" kern="1200" dirty="0"/>
        </a:p>
      </dsp:txBody>
      <dsp:txXfrm>
        <a:off x="4409483" y="332968"/>
        <a:ext cx="176705" cy="195736"/>
      </dsp:txXfrm>
    </dsp:sp>
    <dsp:sp modelId="{3036B009-D6A7-4F58-A595-DF55092C9D3F}">
      <dsp:nvSpPr>
        <dsp:cNvPr id="0" name=""/>
        <dsp:cNvSpPr/>
      </dsp:nvSpPr>
      <dsp:spPr>
        <a:xfrm>
          <a:off x="3199641" y="445205"/>
          <a:ext cx="863540" cy="86354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bg-BG" sz="700" b="1" kern="1200" dirty="0" smtClean="0"/>
            <a:t>Луксозни голф колички </a:t>
          </a:r>
          <a:r>
            <a:rPr lang="da-DK" sz="700" b="1" kern="1200" dirty="0" smtClean="0"/>
            <a:t>- Garia</a:t>
          </a:r>
          <a:endParaRPr lang="da-DK" sz="700" b="1" kern="1200" dirty="0"/>
        </a:p>
      </dsp:txBody>
      <dsp:txXfrm>
        <a:off x="3326104" y="571668"/>
        <a:ext cx="610614" cy="610614"/>
      </dsp:txXfrm>
    </dsp:sp>
    <dsp:sp modelId="{05939C5A-4335-4EBD-8A23-E8C02DB17098}">
      <dsp:nvSpPr>
        <dsp:cNvPr id="0" name=""/>
        <dsp:cNvSpPr/>
      </dsp:nvSpPr>
      <dsp:spPr>
        <a:xfrm>
          <a:off x="4824534" y="1272715"/>
          <a:ext cx="244705" cy="326226"/>
        </a:xfrm>
        <a:prstGeom prst="rightArrow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da-DK" sz="1400" kern="1200"/>
        </a:p>
      </dsp:txBody>
      <dsp:txXfrm>
        <a:off x="4824534" y="1337960"/>
        <a:ext cx="171294" cy="195736"/>
      </dsp:txXfrm>
    </dsp:sp>
    <dsp:sp modelId="{FC2FE25A-B397-4C30-9E9D-EF30A6FDE4AF}">
      <dsp:nvSpPr>
        <dsp:cNvPr id="0" name=""/>
        <dsp:cNvSpPr/>
      </dsp:nvSpPr>
      <dsp:spPr>
        <a:xfrm>
          <a:off x="3630060" y="1484329"/>
          <a:ext cx="863540" cy="86354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bg-BG" sz="700" b="1" kern="1200" dirty="0" smtClean="0"/>
            <a:t>Отдел по задвижване и окачване</a:t>
          </a:r>
          <a:endParaRPr lang="da-DK" sz="700" b="1" kern="1200" dirty="0"/>
        </a:p>
      </dsp:txBody>
      <dsp:txXfrm>
        <a:off x="3756523" y="1610792"/>
        <a:ext cx="610614" cy="610614"/>
      </dsp:txXfrm>
    </dsp:sp>
    <dsp:sp modelId="{AF47D4CA-C005-441C-9573-90E61856F6D4}">
      <dsp:nvSpPr>
        <dsp:cNvPr id="0" name=""/>
        <dsp:cNvSpPr/>
      </dsp:nvSpPr>
      <dsp:spPr>
        <a:xfrm rot="2700000">
          <a:off x="4614873" y="873374"/>
          <a:ext cx="252436" cy="326226"/>
        </a:xfrm>
        <a:prstGeom prst="rightArrow">
          <a:avLst>
            <a:gd name="adj1" fmla="val 60000"/>
            <a:gd name="adj2" fmla="val 50000"/>
          </a:avLst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da-DK" sz="1400" kern="1200"/>
        </a:p>
      </dsp:txBody>
      <dsp:txXfrm>
        <a:off x="4625964" y="911844"/>
        <a:ext cx="176705" cy="195736"/>
      </dsp:txXfrm>
    </dsp:sp>
    <dsp:sp modelId="{A5160924-DA46-416D-8FE2-3A35644C3D56}">
      <dsp:nvSpPr>
        <dsp:cNvPr id="0" name=""/>
        <dsp:cNvSpPr/>
      </dsp:nvSpPr>
      <dsp:spPr>
        <a:xfrm>
          <a:off x="3199641" y="2523453"/>
          <a:ext cx="863540" cy="86354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bg-BG" sz="700" b="1" kern="1200" dirty="0" err="1" smtClean="0"/>
            <a:t>Производ-ство</a:t>
          </a:r>
          <a:r>
            <a:rPr lang="bg-BG" sz="700" b="1" kern="1200" dirty="0" smtClean="0"/>
            <a:t> на </a:t>
          </a:r>
          <a:r>
            <a:rPr lang="bg-BG" sz="700" b="1" kern="1200" dirty="0" err="1" smtClean="0"/>
            <a:t>авто-мобилни</a:t>
          </a:r>
          <a:r>
            <a:rPr lang="bg-BG" sz="700" b="1" kern="1200" dirty="0" smtClean="0"/>
            <a:t> части за класически автомобили</a:t>
          </a:r>
          <a:endParaRPr lang="da-DK" sz="700" b="1" kern="1200" dirty="0"/>
        </a:p>
      </dsp:txBody>
      <dsp:txXfrm>
        <a:off x="3326104" y="2649916"/>
        <a:ext cx="610614" cy="610614"/>
      </dsp:txXfrm>
    </dsp:sp>
    <dsp:sp modelId="{A3D482B6-89AB-4B15-9C4D-36BA856C3179}">
      <dsp:nvSpPr>
        <dsp:cNvPr id="0" name=""/>
        <dsp:cNvSpPr/>
      </dsp:nvSpPr>
      <dsp:spPr>
        <a:xfrm rot="5400000">
          <a:off x="4569813" y="616766"/>
          <a:ext cx="259608" cy="326226"/>
        </a:xfrm>
        <a:prstGeom prst="rightArrow">
          <a:avLst>
            <a:gd name="adj1" fmla="val 60000"/>
            <a:gd name="adj2" fmla="val 50000"/>
          </a:avLst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da-DK" sz="1400" kern="1200"/>
        </a:p>
      </dsp:txBody>
      <dsp:txXfrm>
        <a:off x="4608754" y="643070"/>
        <a:ext cx="181726" cy="195736"/>
      </dsp:txXfrm>
    </dsp:sp>
    <dsp:sp modelId="{55B49982-4225-46FC-9EDE-D7FC062A430D}">
      <dsp:nvSpPr>
        <dsp:cNvPr id="0" name=""/>
        <dsp:cNvSpPr/>
      </dsp:nvSpPr>
      <dsp:spPr>
        <a:xfrm>
          <a:off x="2160517" y="2953872"/>
          <a:ext cx="863540" cy="86354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bg-BG" sz="700" b="1" i="0" kern="1200" dirty="0" smtClean="0"/>
            <a:t>Верига сервизи</a:t>
          </a:r>
          <a:r>
            <a:rPr lang="da-DK" sz="700" b="1" i="0" kern="1200" dirty="0" smtClean="0"/>
            <a:t/>
          </a:r>
          <a:br>
            <a:rPr lang="da-DK" sz="700" b="1" i="0" kern="1200" dirty="0" smtClean="0"/>
          </a:br>
          <a:r>
            <a:rPr lang="da-DK" sz="700" b="1" i="0" kern="1200" dirty="0" smtClean="0"/>
            <a:t>- QuickPot </a:t>
          </a:r>
          <a:r>
            <a:rPr lang="bg-BG" sz="700" b="1" i="0" kern="1200" dirty="0" smtClean="0"/>
            <a:t>в Дания</a:t>
          </a:r>
          <a:endParaRPr lang="da-DK" sz="700" b="1" i="0" kern="1200" dirty="0"/>
        </a:p>
      </dsp:txBody>
      <dsp:txXfrm>
        <a:off x="2286980" y="3080335"/>
        <a:ext cx="610614" cy="610614"/>
      </dsp:txXfrm>
    </dsp:sp>
    <dsp:sp modelId="{DEE406F6-1C26-4703-B33B-64232D6B1CBC}">
      <dsp:nvSpPr>
        <dsp:cNvPr id="0" name=""/>
        <dsp:cNvSpPr/>
      </dsp:nvSpPr>
      <dsp:spPr>
        <a:xfrm rot="8100000">
          <a:off x="4686882" y="280373"/>
          <a:ext cx="252436" cy="326226"/>
        </a:xfrm>
        <a:prstGeom prst="rightArrow">
          <a:avLst>
            <a:gd name="adj1" fmla="val 60000"/>
            <a:gd name="adj2" fmla="val 50000"/>
          </a:avLst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da-DK" sz="1400" kern="1200"/>
        </a:p>
      </dsp:txBody>
      <dsp:txXfrm rot="10800000">
        <a:off x="4751522" y="318843"/>
        <a:ext cx="176705" cy="195736"/>
      </dsp:txXfrm>
    </dsp:sp>
    <dsp:sp modelId="{A49B8F83-7A3C-4CBA-A57E-696155DCD08C}">
      <dsp:nvSpPr>
        <dsp:cNvPr id="0" name=""/>
        <dsp:cNvSpPr/>
      </dsp:nvSpPr>
      <dsp:spPr>
        <a:xfrm>
          <a:off x="1121393" y="2523453"/>
          <a:ext cx="863540" cy="86354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bg-BG" sz="700" b="1" kern="1200" dirty="0" smtClean="0"/>
            <a:t>Онлайн магазин за Дания </a:t>
          </a:r>
          <a:r>
            <a:rPr lang="en-US" sz="700" b="1" kern="1200" dirty="0" smtClean="0"/>
            <a:t>- </a:t>
          </a:r>
          <a:r>
            <a:rPr lang="en-US" sz="700" b="1" kern="1200" dirty="0" err="1" smtClean="0"/>
            <a:t>BilligAlu</a:t>
          </a:r>
          <a:endParaRPr lang="da-DK" sz="700" b="1" kern="1200" dirty="0" smtClean="0"/>
        </a:p>
      </dsp:txBody>
      <dsp:txXfrm>
        <a:off x="1247856" y="2649916"/>
        <a:ext cx="610614" cy="610614"/>
      </dsp:txXfrm>
    </dsp:sp>
    <dsp:sp modelId="{5B4BD86B-89BD-403D-A9AD-E2F05721CD6E}">
      <dsp:nvSpPr>
        <dsp:cNvPr id="0" name=""/>
        <dsp:cNvSpPr/>
      </dsp:nvSpPr>
      <dsp:spPr>
        <a:xfrm rot="10800000">
          <a:off x="4608511" y="333927"/>
          <a:ext cx="288033" cy="326226"/>
        </a:xfrm>
        <a:prstGeom prst="rightArrow">
          <a:avLst>
            <a:gd name="adj1" fmla="val 60000"/>
            <a:gd name="adj2" fmla="val 50000"/>
          </a:avLst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da-DK" sz="1400" kern="1200"/>
        </a:p>
      </dsp:txBody>
      <dsp:txXfrm rot="10800000">
        <a:off x="4694921" y="399172"/>
        <a:ext cx="201623" cy="195736"/>
      </dsp:txXfrm>
    </dsp:sp>
    <dsp:sp modelId="{10972B14-44D7-4288-96B6-D2BBAB2F1311}">
      <dsp:nvSpPr>
        <dsp:cNvPr id="0" name=""/>
        <dsp:cNvSpPr/>
      </dsp:nvSpPr>
      <dsp:spPr>
        <a:xfrm>
          <a:off x="690974" y="1484329"/>
          <a:ext cx="863540" cy="86354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a-DK" sz="700" b="1" kern="1200" dirty="0" smtClean="0"/>
            <a:t>B2C </a:t>
          </a:r>
          <a:r>
            <a:rPr lang="bg-BG" sz="700" b="1" kern="1200" dirty="0" smtClean="0"/>
            <a:t>продажби за Дания</a:t>
          </a:r>
          <a:r>
            <a:rPr lang="da-DK" sz="700" b="1" kern="1200" dirty="0" smtClean="0"/>
            <a:t> - Hovwdiaudi</a:t>
          </a:r>
          <a:endParaRPr lang="da-DK" sz="700" b="1" kern="1200" dirty="0"/>
        </a:p>
      </dsp:txBody>
      <dsp:txXfrm>
        <a:off x="817437" y="1610792"/>
        <a:ext cx="610614" cy="610614"/>
      </dsp:txXfrm>
    </dsp:sp>
    <dsp:sp modelId="{6B6F2C32-66AB-4B4D-AFBB-B4BD38AB5C63}">
      <dsp:nvSpPr>
        <dsp:cNvPr id="0" name=""/>
        <dsp:cNvSpPr/>
      </dsp:nvSpPr>
      <dsp:spPr>
        <a:xfrm rot="13500000">
          <a:off x="5058357" y="549870"/>
          <a:ext cx="252436" cy="326226"/>
        </a:xfrm>
        <a:prstGeom prst="rightArrow">
          <a:avLst>
            <a:gd name="adj1" fmla="val 60000"/>
            <a:gd name="adj2" fmla="val 50000"/>
          </a:avLst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da-DK" sz="1400" kern="1200"/>
        </a:p>
      </dsp:txBody>
      <dsp:txXfrm rot="10800000">
        <a:off x="5122997" y="641890"/>
        <a:ext cx="176705" cy="195736"/>
      </dsp:txXfrm>
    </dsp:sp>
    <dsp:sp modelId="{2E66A934-AB5A-48E6-BCA5-FA567EA7CD07}">
      <dsp:nvSpPr>
        <dsp:cNvPr id="0" name=""/>
        <dsp:cNvSpPr/>
      </dsp:nvSpPr>
      <dsp:spPr>
        <a:xfrm>
          <a:off x="1121393" y="445205"/>
          <a:ext cx="863540" cy="86354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da-DK" sz="3800" b="1" kern="1200" dirty="0"/>
        </a:p>
      </dsp:txBody>
      <dsp:txXfrm>
        <a:off x="1247856" y="571668"/>
        <a:ext cx="610614" cy="6106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sidehoved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a-DK"/>
          </a:p>
        </p:txBody>
      </p:sp>
      <p:sp>
        <p:nvSpPr>
          <p:cNvPr id="3" name="Pladsholder til dato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ACB8C0-CA43-4637-A5CA-3CFDD0CE868A}" type="datetimeFigureOut">
              <a:rPr lang="da-DK" smtClean="0"/>
              <a:pPr/>
              <a:t>27-06-2015</a:t>
            </a:fld>
            <a:endParaRPr lang="da-DK"/>
          </a:p>
        </p:txBody>
      </p:sp>
      <p:sp>
        <p:nvSpPr>
          <p:cNvPr id="4" name="Pladsholder til diasbillede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a-DK"/>
          </a:p>
        </p:txBody>
      </p:sp>
      <p:sp>
        <p:nvSpPr>
          <p:cNvPr id="5" name="Pladsholder til not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a-DK" smtClean="0"/>
              <a:t>Klik for at redigere typografi i masteren</a:t>
            </a:r>
          </a:p>
          <a:p>
            <a:pPr lvl="1"/>
            <a:r>
              <a:rPr lang="da-DK" smtClean="0"/>
              <a:t>Andet niveau</a:t>
            </a:r>
          </a:p>
          <a:p>
            <a:pPr lvl="2"/>
            <a:r>
              <a:rPr lang="da-DK" smtClean="0"/>
              <a:t>Tredje niveau</a:t>
            </a:r>
          </a:p>
          <a:p>
            <a:pPr lvl="3"/>
            <a:r>
              <a:rPr lang="da-DK" smtClean="0"/>
              <a:t>Fjerde niveau</a:t>
            </a:r>
          </a:p>
          <a:p>
            <a:pPr lvl="4"/>
            <a:r>
              <a:rPr lang="da-DK" smtClean="0"/>
              <a:t>Femte niveau</a:t>
            </a:r>
            <a:endParaRPr lang="da-DK"/>
          </a:p>
        </p:txBody>
      </p:sp>
      <p:sp>
        <p:nvSpPr>
          <p:cNvPr id="6" name="Pladsholder til sidefod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a-DK"/>
          </a:p>
        </p:txBody>
      </p:sp>
      <p:sp>
        <p:nvSpPr>
          <p:cNvPr id="7" name="Pladsholder til diasnumm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C54D39-D737-4E8D-8D36-27368A41C9FE}" type="slidenum">
              <a:rPr lang="da-DK" smtClean="0"/>
              <a:pPr/>
              <a:t>‹#›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2086291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diasbillede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Pladsholder til no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29891950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diasbille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dsholder til no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a-DK" dirty="0"/>
          </a:p>
        </p:txBody>
      </p:sp>
      <p:sp>
        <p:nvSpPr>
          <p:cNvPr id="4" name="Pladsholder til dias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C54D39-D737-4E8D-8D36-27368A41C9FE}" type="slidenum">
              <a:rPr lang="da-DK" smtClean="0"/>
              <a:pPr/>
              <a:t>5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5627538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diasbille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dsholder til no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a-DK" dirty="0"/>
          </a:p>
        </p:txBody>
      </p:sp>
      <p:sp>
        <p:nvSpPr>
          <p:cNvPr id="4" name="Pladsholder til dias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C54D39-D737-4E8D-8D36-27368A41C9FE}" type="slidenum">
              <a:rPr lang="da-DK" smtClean="0"/>
              <a:pPr/>
              <a:t>6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4173597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diasbille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dsholder til no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a-DK" dirty="0"/>
          </a:p>
        </p:txBody>
      </p:sp>
      <p:sp>
        <p:nvSpPr>
          <p:cNvPr id="4" name="Pladsholder til dias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C54D39-D737-4E8D-8D36-27368A41C9FE}" type="slidenum">
              <a:rPr lang="da-DK" smtClean="0"/>
              <a:pPr/>
              <a:t>9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37575773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Pladsholder til diasbillede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Pladsholder til not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da-DK" altLang="da-DK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Pladsholder til diasbillede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Pladsholder til not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da-DK" altLang="da-DK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Pladsholder til diasbillede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Pladsholder til not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da-DK" altLang="da-DK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Pladsholder til diasbillede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Pladsholder til not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da-DK" altLang="da-DK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di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685800" y="1597820"/>
            <a:ext cx="7772400" cy="1102519"/>
          </a:xfrm>
        </p:spPr>
        <p:txBody>
          <a:bodyPr/>
          <a:lstStyle/>
          <a:p>
            <a:r>
              <a:rPr lang="da-DK" smtClean="0"/>
              <a:t>Klik for at redigere titeltypografi i masteren</a:t>
            </a:r>
            <a:endParaRPr lang="da-DK"/>
          </a:p>
        </p:txBody>
      </p:sp>
      <p:sp>
        <p:nvSpPr>
          <p:cNvPr id="3" name="Undertitel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da-DK" smtClean="0"/>
              <a:t>Klik for at redigere undertiteltypografien i masteren</a:t>
            </a:r>
            <a:endParaRPr lang="da-DK"/>
          </a:p>
        </p:txBody>
      </p:sp>
      <p:sp>
        <p:nvSpPr>
          <p:cNvPr id="4" name="Pladsholder til dato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da-DK"/>
          </a:p>
        </p:txBody>
      </p:sp>
      <p:sp>
        <p:nvSpPr>
          <p:cNvPr id="5" name="Pladsholder til sidefod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da-DK"/>
          </a:p>
        </p:txBody>
      </p:sp>
      <p:sp>
        <p:nvSpPr>
          <p:cNvPr id="6" name="Pladsholder til dias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9EB994-7276-4473-9BD1-A530FA1812AA}" type="slidenum">
              <a:rPr lang="da-DK"/>
              <a:pPr/>
              <a:t>‹#›</a:t>
            </a:fld>
            <a:endParaRPr lang="da-DK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og indholdsobjek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 smtClean="0"/>
              <a:t>Klik for at redigere titeltypografi i masteren</a:t>
            </a:r>
            <a:endParaRPr lang="da-DK"/>
          </a:p>
        </p:txBody>
      </p:sp>
      <p:sp>
        <p:nvSpPr>
          <p:cNvPr id="3" name="Pladsholder til indhol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a-DK" dirty="0" smtClean="0"/>
              <a:t>Klik for at redigere typografi i masteren</a:t>
            </a:r>
          </a:p>
          <a:p>
            <a:pPr lvl="1"/>
            <a:r>
              <a:rPr lang="da-DK" dirty="0" smtClean="0"/>
              <a:t>Andet niveau</a:t>
            </a:r>
          </a:p>
          <a:p>
            <a:pPr lvl="2"/>
            <a:r>
              <a:rPr lang="da-DK" dirty="0" smtClean="0"/>
              <a:t>Tredje niveau</a:t>
            </a:r>
          </a:p>
          <a:p>
            <a:pPr lvl="3"/>
            <a:r>
              <a:rPr lang="da-DK" dirty="0" smtClean="0"/>
              <a:t>Fjerde niveau</a:t>
            </a:r>
          </a:p>
          <a:p>
            <a:pPr lvl="4"/>
            <a:r>
              <a:rPr lang="da-DK" dirty="0" smtClean="0"/>
              <a:t>Femte niveau</a:t>
            </a:r>
            <a:endParaRPr lang="da-DK" dirty="0"/>
          </a:p>
        </p:txBody>
      </p:sp>
      <p:sp>
        <p:nvSpPr>
          <p:cNvPr id="4" name="Pladsholder til dato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da-DK"/>
          </a:p>
        </p:txBody>
      </p:sp>
      <p:sp>
        <p:nvSpPr>
          <p:cNvPr id="5" name="Pladsholder til sidefod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da-DK" dirty="0"/>
          </a:p>
        </p:txBody>
      </p:sp>
      <p:sp>
        <p:nvSpPr>
          <p:cNvPr id="6" name="Pladsholder til diasnummer 5"/>
          <p:cNvSpPr>
            <a:spLocks noGrp="1"/>
          </p:cNvSpPr>
          <p:nvPr>
            <p:ph type="sldNum" sz="quarter" idx="12"/>
          </p:nvPr>
        </p:nvSpPr>
        <p:spPr>
          <a:xfrm>
            <a:off x="6867556" y="4839910"/>
            <a:ext cx="2133600" cy="357188"/>
          </a:xfrm>
        </p:spPr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fld id="{7D6B7D7A-6151-4895-809C-7AB74108E556}" type="slidenum">
              <a:rPr lang="da-DK" smtClean="0"/>
              <a:pPr/>
              <a:t>‹#›</a:t>
            </a:fld>
            <a:endParaRPr lang="da-DK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fsnitsoversk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da-DK" smtClean="0"/>
              <a:t>Klik for at redigere titeltypografi i masteren</a:t>
            </a:r>
            <a:endParaRPr lang="da-DK"/>
          </a:p>
        </p:txBody>
      </p:sp>
      <p:sp>
        <p:nvSpPr>
          <p:cNvPr id="3" name="Pladsholder til teks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da-DK" smtClean="0"/>
              <a:t>Klik for at redigere typografi i masteren</a:t>
            </a:r>
          </a:p>
        </p:txBody>
      </p:sp>
      <p:sp>
        <p:nvSpPr>
          <p:cNvPr id="4" name="Pladsholder til dato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da-DK"/>
          </a:p>
        </p:txBody>
      </p:sp>
      <p:sp>
        <p:nvSpPr>
          <p:cNvPr id="5" name="Pladsholder til sidefod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da-DK"/>
          </a:p>
        </p:txBody>
      </p:sp>
      <p:sp>
        <p:nvSpPr>
          <p:cNvPr id="6" name="Pladsholder til dias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81BBE2-CDB0-4018-9BE5-BBE4B2872ED8}" type="slidenum">
              <a:rPr lang="da-DK"/>
              <a:pPr/>
              <a:t>‹#›</a:t>
            </a:fld>
            <a:endParaRPr lang="da-DK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o indholdsobjek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 smtClean="0"/>
              <a:t>Klik for at redigere titeltypografi i masteren</a:t>
            </a:r>
            <a:endParaRPr lang="da-DK"/>
          </a:p>
        </p:txBody>
      </p:sp>
      <p:sp>
        <p:nvSpPr>
          <p:cNvPr id="3" name="Pladsholder til indhold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a-DK" smtClean="0"/>
              <a:t>Klik for at redigere typografi i masteren</a:t>
            </a:r>
          </a:p>
          <a:p>
            <a:pPr lvl="1"/>
            <a:r>
              <a:rPr lang="da-DK" smtClean="0"/>
              <a:t>Andet niveau</a:t>
            </a:r>
          </a:p>
          <a:p>
            <a:pPr lvl="2"/>
            <a:r>
              <a:rPr lang="da-DK" smtClean="0"/>
              <a:t>Tredje niveau</a:t>
            </a:r>
          </a:p>
          <a:p>
            <a:pPr lvl="3"/>
            <a:r>
              <a:rPr lang="da-DK" smtClean="0"/>
              <a:t>Fjerde niveau</a:t>
            </a:r>
          </a:p>
          <a:p>
            <a:pPr lvl="4"/>
            <a:r>
              <a:rPr lang="da-DK" smtClean="0"/>
              <a:t>Femte niveau</a:t>
            </a:r>
            <a:endParaRPr lang="da-DK"/>
          </a:p>
        </p:txBody>
      </p:sp>
      <p:sp>
        <p:nvSpPr>
          <p:cNvPr id="4" name="Pladsholder til indhold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a-DK" smtClean="0"/>
              <a:t>Klik for at redigere typografi i masteren</a:t>
            </a:r>
          </a:p>
          <a:p>
            <a:pPr lvl="1"/>
            <a:r>
              <a:rPr lang="da-DK" smtClean="0"/>
              <a:t>Andet niveau</a:t>
            </a:r>
          </a:p>
          <a:p>
            <a:pPr lvl="2"/>
            <a:r>
              <a:rPr lang="da-DK" smtClean="0"/>
              <a:t>Tredje niveau</a:t>
            </a:r>
          </a:p>
          <a:p>
            <a:pPr lvl="3"/>
            <a:r>
              <a:rPr lang="da-DK" smtClean="0"/>
              <a:t>Fjerde niveau</a:t>
            </a:r>
          </a:p>
          <a:p>
            <a:pPr lvl="4"/>
            <a:r>
              <a:rPr lang="da-DK" smtClean="0"/>
              <a:t>Femte niveau</a:t>
            </a:r>
            <a:endParaRPr lang="da-DK"/>
          </a:p>
        </p:txBody>
      </p:sp>
      <p:sp>
        <p:nvSpPr>
          <p:cNvPr id="5" name="Pladsholder til dato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da-DK"/>
          </a:p>
        </p:txBody>
      </p:sp>
      <p:sp>
        <p:nvSpPr>
          <p:cNvPr id="6" name="Pladsholder til sidefod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da-DK"/>
          </a:p>
        </p:txBody>
      </p:sp>
      <p:sp>
        <p:nvSpPr>
          <p:cNvPr id="7" name="Pladsholder til diasnummer 6"/>
          <p:cNvSpPr>
            <a:spLocks noGrp="1"/>
          </p:cNvSpPr>
          <p:nvPr>
            <p:ph type="sldNum" sz="quarter" idx="12"/>
          </p:nvPr>
        </p:nvSpPr>
        <p:spPr>
          <a:xfrm>
            <a:off x="6724680" y="4839910"/>
            <a:ext cx="2133600" cy="357188"/>
          </a:xfrm>
        </p:spPr>
        <p:txBody>
          <a:bodyPr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fld id="{DFD18140-D38D-4B08-96A4-7A256A883087}" type="slidenum">
              <a:rPr lang="da-DK" smtClean="0"/>
              <a:pPr/>
              <a:t>‹#›</a:t>
            </a:fld>
            <a:endParaRPr lang="da-DK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Sammenlig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a-DK" smtClean="0"/>
              <a:t>Klik for at redigere titeltypografi i masteren</a:t>
            </a:r>
            <a:endParaRPr lang="da-DK"/>
          </a:p>
        </p:txBody>
      </p:sp>
      <p:sp>
        <p:nvSpPr>
          <p:cNvPr id="3" name="Pladsholder til teks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a-DK" smtClean="0"/>
              <a:t>Klik for at redigere typografi i masteren</a:t>
            </a:r>
          </a:p>
        </p:txBody>
      </p:sp>
      <p:sp>
        <p:nvSpPr>
          <p:cNvPr id="4" name="Pladsholder til indhold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a-DK" smtClean="0"/>
              <a:t>Klik for at redigere typografi i masteren</a:t>
            </a:r>
          </a:p>
          <a:p>
            <a:pPr lvl="1"/>
            <a:r>
              <a:rPr lang="da-DK" smtClean="0"/>
              <a:t>Andet niveau</a:t>
            </a:r>
          </a:p>
          <a:p>
            <a:pPr lvl="2"/>
            <a:r>
              <a:rPr lang="da-DK" smtClean="0"/>
              <a:t>Tredje niveau</a:t>
            </a:r>
          </a:p>
          <a:p>
            <a:pPr lvl="3"/>
            <a:r>
              <a:rPr lang="da-DK" smtClean="0"/>
              <a:t>Fjerde niveau</a:t>
            </a:r>
          </a:p>
          <a:p>
            <a:pPr lvl="4"/>
            <a:r>
              <a:rPr lang="da-DK" smtClean="0"/>
              <a:t>Femte niveau</a:t>
            </a:r>
            <a:endParaRPr lang="da-DK"/>
          </a:p>
        </p:txBody>
      </p:sp>
      <p:sp>
        <p:nvSpPr>
          <p:cNvPr id="5" name="Pladsholder til tekst 4"/>
          <p:cNvSpPr>
            <a:spLocks noGrp="1"/>
          </p:cNvSpPr>
          <p:nvPr>
            <p:ph type="body" sz="quarter" idx="3"/>
          </p:nvPr>
        </p:nvSpPr>
        <p:spPr>
          <a:xfrm>
            <a:off x="4645028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a-DK" smtClean="0"/>
              <a:t>Klik for at redigere typografi i masteren</a:t>
            </a:r>
          </a:p>
        </p:txBody>
      </p:sp>
      <p:sp>
        <p:nvSpPr>
          <p:cNvPr id="6" name="Pladsholder til indhold 5"/>
          <p:cNvSpPr>
            <a:spLocks noGrp="1"/>
          </p:cNvSpPr>
          <p:nvPr>
            <p:ph sz="quarter" idx="4"/>
          </p:nvPr>
        </p:nvSpPr>
        <p:spPr>
          <a:xfrm>
            <a:off x="4645028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a-DK" smtClean="0"/>
              <a:t>Klik for at redigere typografi i masteren</a:t>
            </a:r>
          </a:p>
          <a:p>
            <a:pPr lvl="1"/>
            <a:r>
              <a:rPr lang="da-DK" smtClean="0"/>
              <a:t>Andet niveau</a:t>
            </a:r>
          </a:p>
          <a:p>
            <a:pPr lvl="2"/>
            <a:r>
              <a:rPr lang="da-DK" smtClean="0"/>
              <a:t>Tredje niveau</a:t>
            </a:r>
          </a:p>
          <a:p>
            <a:pPr lvl="3"/>
            <a:r>
              <a:rPr lang="da-DK" smtClean="0"/>
              <a:t>Fjerde niveau</a:t>
            </a:r>
          </a:p>
          <a:p>
            <a:pPr lvl="4"/>
            <a:r>
              <a:rPr lang="da-DK" smtClean="0"/>
              <a:t>Femte niveau</a:t>
            </a:r>
            <a:endParaRPr lang="da-DK"/>
          </a:p>
        </p:txBody>
      </p:sp>
      <p:sp>
        <p:nvSpPr>
          <p:cNvPr id="7" name="Pladsholder til dato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da-DK"/>
          </a:p>
        </p:txBody>
      </p:sp>
      <p:sp>
        <p:nvSpPr>
          <p:cNvPr id="8" name="Pladsholder til sidefod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da-DK"/>
          </a:p>
        </p:txBody>
      </p:sp>
      <p:sp>
        <p:nvSpPr>
          <p:cNvPr id="9" name="Pladsholder til diasnumm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818BFC-D1AF-4473-AA67-38FEAE1DF0E8}" type="slidenum">
              <a:rPr lang="da-DK"/>
              <a:pPr/>
              <a:t>‹#›</a:t>
            </a:fld>
            <a:endParaRPr lang="da-DK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Ku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 smtClean="0"/>
              <a:t>Klik for at redigere titeltypografi i masteren</a:t>
            </a:r>
            <a:endParaRPr lang="da-DK"/>
          </a:p>
        </p:txBody>
      </p:sp>
      <p:sp>
        <p:nvSpPr>
          <p:cNvPr id="3" name="Pladsholder til dato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da-DK"/>
          </a:p>
        </p:txBody>
      </p:sp>
      <p:sp>
        <p:nvSpPr>
          <p:cNvPr id="4" name="Pladsholder til sidefod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da-DK"/>
          </a:p>
        </p:txBody>
      </p:sp>
      <p:sp>
        <p:nvSpPr>
          <p:cNvPr id="5" name="Pladsholder til dias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CCC260-02B5-46F8-B36E-CF76B8F78BD4}" type="slidenum">
              <a:rPr lang="da-DK"/>
              <a:pPr/>
              <a:t>‹#›</a:t>
            </a:fld>
            <a:endParaRPr lang="da-DK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om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dato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da-DK"/>
          </a:p>
        </p:txBody>
      </p:sp>
      <p:sp>
        <p:nvSpPr>
          <p:cNvPr id="3" name="Pladsholder til sidefod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da-DK"/>
          </a:p>
        </p:txBody>
      </p:sp>
      <p:sp>
        <p:nvSpPr>
          <p:cNvPr id="4" name="Pladsholder til dias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4C5D5A-3BE5-487C-B9FF-9DD8E8771BEF}" type="slidenum">
              <a:rPr lang="da-DK"/>
              <a:pPr/>
              <a:t>‹#›</a:t>
            </a:fld>
            <a:endParaRPr lang="da-DK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dhold med billed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2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da-DK" smtClean="0"/>
              <a:t>Klik for at redigere titeltypografi i masteren</a:t>
            </a:r>
            <a:endParaRPr lang="da-DK"/>
          </a:p>
        </p:txBody>
      </p:sp>
      <p:sp>
        <p:nvSpPr>
          <p:cNvPr id="3" name="Pladsholder til indhold 2"/>
          <p:cNvSpPr>
            <a:spLocks noGrp="1"/>
          </p:cNvSpPr>
          <p:nvPr>
            <p:ph idx="1"/>
          </p:nvPr>
        </p:nvSpPr>
        <p:spPr>
          <a:xfrm>
            <a:off x="3575050" y="204789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a-DK" smtClean="0"/>
              <a:t>Klik for at redigere typografi i masteren</a:t>
            </a:r>
          </a:p>
          <a:p>
            <a:pPr lvl="1"/>
            <a:r>
              <a:rPr lang="da-DK" smtClean="0"/>
              <a:t>Andet niveau</a:t>
            </a:r>
          </a:p>
          <a:p>
            <a:pPr lvl="2"/>
            <a:r>
              <a:rPr lang="da-DK" smtClean="0"/>
              <a:t>Tredje niveau</a:t>
            </a:r>
          </a:p>
          <a:p>
            <a:pPr lvl="3"/>
            <a:r>
              <a:rPr lang="da-DK" smtClean="0"/>
              <a:t>Fjerde niveau</a:t>
            </a:r>
          </a:p>
          <a:p>
            <a:pPr lvl="4"/>
            <a:r>
              <a:rPr lang="da-DK" smtClean="0"/>
              <a:t>Femte niveau</a:t>
            </a:r>
            <a:endParaRPr lang="da-DK"/>
          </a:p>
        </p:txBody>
      </p:sp>
      <p:sp>
        <p:nvSpPr>
          <p:cNvPr id="4" name="Pladsholder til tekst 3"/>
          <p:cNvSpPr>
            <a:spLocks noGrp="1"/>
          </p:cNvSpPr>
          <p:nvPr>
            <p:ph type="body" sz="half" idx="2"/>
          </p:nvPr>
        </p:nvSpPr>
        <p:spPr>
          <a:xfrm>
            <a:off x="457202" y="1076327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a-DK" smtClean="0"/>
              <a:t>Klik for at redigere typografi i masteren</a:t>
            </a:r>
          </a:p>
        </p:txBody>
      </p:sp>
      <p:sp>
        <p:nvSpPr>
          <p:cNvPr id="5" name="Pladsholder til dato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da-DK"/>
          </a:p>
        </p:txBody>
      </p:sp>
      <p:sp>
        <p:nvSpPr>
          <p:cNvPr id="6" name="Pladsholder til sidefod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da-DK"/>
          </a:p>
        </p:txBody>
      </p:sp>
      <p:sp>
        <p:nvSpPr>
          <p:cNvPr id="7" name="Pladsholder til dias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9CF82D-4414-41C2-88D0-99AC4482C8E2}" type="slidenum">
              <a:rPr lang="da-DK"/>
              <a:pPr/>
              <a:t>‹#›</a:t>
            </a:fld>
            <a:endParaRPr lang="da-DK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lede med billed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da-DK" smtClean="0"/>
              <a:t>Klik for at redigere titeltypografi i masteren</a:t>
            </a:r>
            <a:endParaRPr lang="da-DK"/>
          </a:p>
        </p:txBody>
      </p:sp>
      <p:sp>
        <p:nvSpPr>
          <p:cNvPr id="3" name="Pladsholder til billede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a-DK"/>
          </a:p>
        </p:txBody>
      </p:sp>
      <p:sp>
        <p:nvSpPr>
          <p:cNvPr id="4" name="Pladsholder til tekst 3"/>
          <p:cNvSpPr>
            <a:spLocks noGrp="1"/>
          </p:cNvSpPr>
          <p:nvPr>
            <p:ph type="body" sz="half" idx="2"/>
          </p:nvPr>
        </p:nvSpPr>
        <p:spPr>
          <a:xfrm>
            <a:off x="1792288" y="4025504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a-DK" smtClean="0"/>
              <a:t>Klik for at redigere typografi i masteren</a:t>
            </a:r>
          </a:p>
        </p:txBody>
      </p:sp>
      <p:sp>
        <p:nvSpPr>
          <p:cNvPr id="5" name="Pladsholder til dato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da-DK"/>
          </a:p>
        </p:txBody>
      </p:sp>
      <p:sp>
        <p:nvSpPr>
          <p:cNvPr id="6" name="Pladsholder til sidefod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da-DK"/>
          </a:p>
        </p:txBody>
      </p:sp>
      <p:sp>
        <p:nvSpPr>
          <p:cNvPr id="7" name="Pladsholder til dias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E12EB9-C658-453C-9CF9-8914EE744A35}" type="slidenum">
              <a:rPr lang="da-DK"/>
              <a:pPr/>
              <a:t>‹#›</a:t>
            </a:fld>
            <a:endParaRPr lang="da-DK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og lodret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 smtClean="0"/>
              <a:t>Klik for at redigere titeltypografi i masteren</a:t>
            </a:r>
            <a:endParaRPr lang="da-DK"/>
          </a:p>
        </p:txBody>
      </p:sp>
      <p:sp>
        <p:nvSpPr>
          <p:cNvPr id="3" name="Pladsholder til lodret tite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a-DK" smtClean="0"/>
              <a:t>Klik for at redigere typografi i masteren</a:t>
            </a:r>
          </a:p>
          <a:p>
            <a:pPr lvl="1"/>
            <a:r>
              <a:rPr lang="da-DK" smtClean="0"/>
              <a:t>Andet niveau</a:t>
            </a:r>
          </a:p>
          <a:p>
            <a:pPr lvl="2"/>
            <a:r>
              <a:rPr lang="da-DK" smtClean="0"/>
              <a:t>Tredje niveau</a:t>
            </a:r>
          </a:p>
          <a:p>
            <a:pPr lvl="3"/>
            <a:r>
              <a:rPr lang="da-DK" smtClean="0"/>
              <a:t>Fjerde niveau</a:t>
            </a:r>
          </a:p>
          <a:p>
            <a:pPr lvl="4"/>
            <a:r>
              <a:rPr lang="da-DK" smtClean="0"/>
              <a:t>Femte niveau</a:t>
            </a:r>
            <a:endParaRPr lang="da-DK"/>
          </a:p>
        </p:txBody>
      </p:sp>
      <p:sp>
        <p:nvSpPr>
          <p:cNvPr id="4" name="Pladsholder til dato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da-DK"/>
          </a:p>
        </p:txBody>
      </p:sp>
      <p:sp>
        <p:nvSpPr>
          <p:cNvPr id="5" name="Pladsholder til sidefod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da-DK"/>
          </a:p>
        </p:txBody>
      </p:sp>
      <p:sp>
        <p:nvSpPr>
          <p:cNvPr id="6" name="Pladsholder til dias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F8D864-863D-4A9A-ABF2-E0CD421FC5FE}" type="slidenum">
              <a:rPr lang="da-DK"/>
              <a:pPr/>
              <a:t>‹#›</a:t>
            </a:fld>
            <a:endParaRPr lang="da-DK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Lodret titel og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odret titel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da-DK" smtClean="0"/>
              <a:t>Klik for at redigere titeltypografi i masteren</a:t>
            </a:r>
            <a:endParaRPr lang="da-DK"/>
          </a:p>
        </p:txBody>
      </p:sp>
      <p:sp>
        <p:nvSpPr>
          <p:cNvPr id="3" name="Pladsholder til lodret titel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da-DK" smtClean="0"/>
              <a:t>Klik for at redigere typografi i masteren</a:t>
            </a:r>
          </a:p>
          <a:p>
            <a:pPr lvl="1"/>
            <a:r>
              <a:rPr lang="da-DK" smtClean="0"/>
              <a:t>Andet niveau</a:t>
            </a:r>
          </a:p>
          <a:p>
            <a:pPr lvl="2"/>
            <a:r>
              <a:rPr lang="da-DK" smtClean="0"/>
              <a:t>Tredje niveau</a:t>
            </a:r>
          </a:p>
          <a:p>
            <a:pPr lvl="3"/>
            <a:r>
              <a:rPr lang="da-DK" smtClean="0"/>
              <a:t>Fjerde niveau</a:t>
            </a:r>
          </a:p>
          <a:p>
            <a:pPr lvl="4"/>
            <a:r>
              <a:rPr lang="da-DK" smtClean="0"/>
              <a:t>Femte niveau</a:t>
            </a:r>
            <a:endParaRPr lang="da-DK"/>
          </a:p>
        </p:txBody>
      </p:sp>
      <p:sp>
        <p:nvSpPr>
          <p:cNvPr id="4" name="Pladsholder til dato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da-DK"/>
          </a:p>
        </p:txBody>
      </p:sp>
      <p:sp>
        <p:nvSpPr>
          <p:cNvPr id="5" name="Pladsholder til sidefod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da-DK"/>
          </a:p>
        </p:txBody>
      </p:sp>
      <p:sp>
        <p:nvSpPr>
          <p:cNvPr id="6" name="Pladsholder til dias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6B1742-444A-45BF-9AAA-52E3013EE18B}" type="slidenum">
              <a:rPr lang="da-DK"/>
              <a:pPr/>
              <a:t>‹#›</a:t>
            </a:fld>
            <a:endParaRPr lang="da-DK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05978"/>
            <a:ext cx="822960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da-DK" smtClean="0"/>
              <a:t>Klik for at redigere titeltypografi i masteren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200151"/>
            <a:ext cx="8229600" cy="3394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 smtClean="0"/>
              <a:t>Klik for at redigere teksttypografierne i masteren</a:t>
            </a:r>
          </a:p>
          <a:p>
            <a:pPr lvl="1"/>
            <a:r>
              <a:rPr lang="da-DK" smtClean="0"/>
              <a:t>Andet niveau</a:t>
            </a:r>
          </a:p>
          <a:p>
            <a:pPr lvl="2"/>
            <a:r>
              <a:rPr lang="da-DK" smtClean="0"/>
              <a:t>Tredje niveau</a:t>
            </a:r>
          </a:p>
          <a:p>
            <a:pPr lvl="3"/>
            <a:r>
              <a:rPr lang="da-DK" smtClean="0"/>
              <a:t>Fjerde niveau</a:t>
            </a:r>
          </a:p>
          <a:p>
            <a:pPr lvl="4"/>
            <a:r>
              <a:rPr lang="da-DK" smtClean="0"/>
              <a:t>Femte niveau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4683919"/>
            <a:ext cx="2133600" cy="357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da-DK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4683919"/>
            <a:ext cx="2895600" cy="357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da-DK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4683919"/>
            <a:ext cx="2133600" cy="357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870E86D-859C-43D4-B54C-33A9F6EB5A6E}" type="slidenum">
              <a:rPr lang="da-DK"/>
              <a:pPr/>
              <a:t>‹#›</a:t>
            </a:fld>
            <a:endParaRPr lang="da-DK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da-D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26.jpeg"/><Relationship Id="rId7" Type="http://schemas.openxmlformats.org/officeDocument/2006/relationships/image" Target="../media/image30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7.png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3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8.png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eg"/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Billed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4592" y="1222933"/>
            <a:ext cx="6863976" cy="1204801"/>
          </a:xfrm>
          <a:prstGeom prst="rect">
            <a:avLst/>
          </a:prstGeom>
        </p:spPr>
      </p:pic>
      <p:pic>
        <p:nvPicPr>
          <p:cNvPr id="4" name="Billed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6168" y="2775121"/>
            <a:ext cx="2020824" cy="124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8479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/>
    </mc:Choice>
    <mc:Fallback xmlns="">
      <p:transition spd="slow" advClick="0" advTm="10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2" y="3"/>
            <a:ext cx="9143999" cy="857237"/>
          </a:xfrm>
        </p:spPr>
        <p:txBody>
          <a:bodyPr/>
          <a:lstStyle/>
          <a:p>
            <a:r>
              <a:rPr lang="da-DK" sz="4600" b="1" dirty="0">
                <a:solidFill>
                  <a:schemeClr val="bg1"/>
                </a:solidFill>
              </a:rPr>
              <a:t>JP Group Automotive</a:t>
            </a:r>
          </a:p>
        </p:txBody>
      </p:sp>
      <p:pic>
        <p:nvPicPr>
          <p:cNvPr id="4" name="Billed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" y="843558"/>
            <a:ext cx="9143405" cy="3420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22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2" y="2"/>
            <a:ext cx="9143999" cy="857237"/>
          </a:xfrm>
        </p:spPr>
        <p:txBody>
          <a:bodyPr/>
          <a:lstStyle/>
          <a:p>
            <a:r>
              <a:rPr lang="bg-BG" sz="4600" b="1" dirty="0" smtClean="0">
                <a:solidFill>
                  <a:schemeClr val="bg1"/>
                </a:solidFill>
              </a:rPr>
              <a:t>План</a:t>
            </a:r>
            <a:endParaRPr lang="da-DK" sz="4600" b="1" dirty="0">
              <a:solidFill>
                <a:schemeClr val="bg1"/>
              </a:solidFill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179512" y="1203598"/>
            <a:ext cx="8712968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lvl="1">
              <a:buFont typeface="Arial" panose="020B0604020202020204" pitchFamily="34" charset="0"/>
              <a:buChar char="•"/>
            </a:pPr>
            <a:r>
              <a:rPr lang="bg-BG" sz="1600" dirty="0"/>
              <a:t>Точка </a:t>
            </a:r>
            <a:r>
              <a:rPr lang="de-DE" sz="1600" kern="0" dirty="0" smtClean="0"/>
              <a:t>1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bg-BG" sz="1600" dirty="0"/>
              <a:t>Точка </a:t>
            </a:r>
            <a:r>
              <a:rPr lang="de-DE" sz="1600" kern="0" dirty="0" smtClean="0"/>
              <a:t>2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bg-BG" sz="1600" dirty="0"/>
              <a:t>Точка </a:t>
            </a:r>
            <a:r>
              <a:rPr lang="de-DE" sz="1600" kern="0" dirty="0" smtClean="0"/>
              <a:t>3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bg-BG" sz="1600" dirty="0"/>
              <a:t>Точка </a:t>
            </a:r>
            <a:r>
              <a:rPr lang="de-DE" sz="1600" kern="0" dirty="0" smtClean="0"/>
              <a:t>4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bg-BG" sz="1600" dirty="0"/>
              <a:t>Точка </a:t>
            </a:r>
            <a:r>
              <a:rPr lang="de-DE" sz="1600" kern="0" dirty="0" smtClean="0"/>
              <a:t>5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bg-BG" sz="1600" dirty="0"/>
              <a:t>Точка </a:t>
            </a:r>
            <a:r>
              <a:rPr lang="de-DE" sz="1600" kern="0" dirty="0" smtClean="0"/>
              <a:t>6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bg-BG" sz="1600" dirty="0"/>
              <a:t>Точка </a:t>
            </a:r>
            <a:r>
              <a:rPr lang="de-DE" sz="1600" kern="0" dirty="0" smtClean="0"/>
              <a:t>7 </a:t>
            </a:r>
          </a:p>
        </p:txBody>
      </p:sp>
    </p:spTree>
    <p:extLst>
      <p:ext uri="{BB962C8B-B14F-4D97-AF65-F5344CB8AC3E}">
        <p14:creationId xmlns:p14="http://schemas.microsoft.com/office/powerpoint/2010/main" val="1749384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225591284"/>
              </p:ext>
            </p:extLst>
          </p:nvPr>
        </p:nvGraphicFramePr>
        <p:xfrm>
          <a:off x="1691680" y="843558"/>
          <a:ext cx="5184576" cy="3832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1" name="Billed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7602" y="2549044"/>
            <a:ext cx="1020422" cy="454754"/>
          </a:xfrm>
          <a:prstGeom prst="rect">
            <a:avLst/>
          </a:prstGeom>
        </p:spPr>
      </p:pic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2" y="2"/>
            <a:ext cx="9143999" cy="857237"/>
          </a:xfrm>
        </p:spPr>
        <p:txBody>
          <a:bodyPr/>
          <a:lstStyle/>
          <a:p>
            <a:r>
              <a:rPr lang="bg-BG" sz="4600" b="1" dirty="0" smtClean="0">
                <a:solidFill>
                  <a:schemeClr val="bg1"/>
                </a:solidFill>
              </a:rPr>
              <a:t>Обзор на бизнеса</a:t>
            </a:r>
            <a:endParaRPr lang="en-US" sz="4600" b="1" dirty="0">
              <a:solidFill>
                <a:schemeClr val="bg1"/>
              </a:solidFill>
            </a:endParaRPr>
          </a:p>
        </p:txBody>
      </p:sp>
      <p:sp>
        <p:nvSpPr>
          <p:cNvPr id="2" name="Tekstboks 1"/>
          <p:cNvSpPr txBox="1"/>
          <p:nvPr/>
        </p:nvSpPr>
        <p:spPr>
          <a:xfrm>
            <a:off x="2738686" y="1491630"/>
            <a:ext cx="1008112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bg-BG" sz="700" b="1" dirty="0" smtClean="0"/>
              <a:t>Производство </a:t>
            </a:r>
          </a:p>
          <a:p>
            <a:pPr algn="ctr"/>
            <a:r>
              <a:rPr lang="bg-BG" sz="700" b="1" dirty="0" smtClean="0"/>
              <a:t>на автомобилни</a:t>
            </a:r>
            <a:endParaRPr lang="da-DK" sz="700" b="1" dirty="0" smtClean="0"/>
          </a:p>
          <a:p>
            <a:pPr algn="ctr"/>
            <a:r>
              <a:rPr lang="da-DK" sz="700" b="1" dirty="0" smtClean="0"/>
              <a:t>OEM </a:t>
            </a:r>
            <a:r>
              <a:rPr lang="bg-BG" sz="700" b="1" dirty="0" smtClean="0"/>
              <a:t>части</a:t>
            </a:r>
            <a:endParaRPr lang="da-DK" sz="700" b="1" dirty="0" smtClean="0"/>
          </a:p>
          <a:p>
            <a:pPr algn="ctr"/>
            <a:endParaRPr lang="da-DK" sz="700" b="1" dirty="0"/>
          </a:p>
          <a:p>
            <a:pPr algn="ctr"/>
            <a:endParaRPr lang="da-DK" sz="700" b="1" dirty="0"/>
          </a:p>
        </p:txBody>
      </p:sp>
      <p:grpSp>
        <p:nvGrpSpPr>
          <p:cNvPr id="7" name="Gruppe 6"/>
          <p:cNvGrpSpPr/>
          <p:nvPr/>
        </p:nvGrpSpPr>
        <p:grpSpPr>
          <a:xfrm>
            <a:off x="4178185" y="1904298"/>
            <a:ext cx="199256" cy="221104"/>
            <a:chOff x="2492660" y="1051643"/>
            <a:chExt cx="199256" cy="221104"/>
          </a:xfrm>
        </p:grpSpPr>
        <p:sp>
          <p:nvSpPr>
            <p:cNvPr id="31" name="Højrepil 30"/>
            <p:cNvSpPr/>
            <p:nvPr/>
          </p:nvSpPr>
          <p:spPr>
            <a:xfrm rot="16200000">
              <a:off x="2481736" y="1062567"/>
              <a:ext cx="221103" cy="199256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dk2">
                <a:tint val="60000"/>
                <a:hueOff val="0"/>
                <a:satOff val="0"/>
                <a:lumOff val="0"/>
                <a:alphaOff val="0"/>
              </a:schemeClr>
            </a:lnRef>
            <a:fillRef idx="3">
              <a:schemeClr val="dk2">
                <a:tint val="60000"/>
                <a:hueOff val="0"/>
                <a:satOff val="0"/>
                <a:lumOff val="0"/>
                <a:alphaOff val="0"/>
              </a:schemeClr>
            </a:fillRef>
            <a:effectRef idx="3">
              <a:schemeClr val="dk2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2" name="Højrepil 4"/>
            <p:cNvSpPr/>
            <p:nvPr/>
          </p:nvSpPr>
          <p:spPr>
            <a:xfrm rot="16200000">
              <a:off x="2511625" y="1132307"/>
              <a:ext cx="161326" cy="11955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311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da-DK" sz="700" kern="1200">
                <a:solidFill>
                  <a:schemeClr val="tx1"/>
                </a:solidFill>
              </a:endParaRPr>
            </a:p>
          </p:txBody>
        </p:sp>
      </p:grpSp>
      <p:grpSp>
        <p:nvGrpSpPr>
          <p:cNvPr id="8" name="Gruppe 7"/>
          <p:cNvGrpSpPr/>
          <p:nvPr/>
        </p:nvGrpSpPr>
        <p:grpSpPr>
          <a:xfrm>
            <a:off x="4708922" y="2131075"/>
            <a:ext cx="213883" cy="199256"/>
            <a:chOff x="3023397" y="1278420"/>
            <a:chExt cx="213883" cy="199256"/>
          </a:xfrm>
        </p:grpSpPr>
        <p:sp>
          <p:nvSpPr>
            <p:cNvPr id="29" name="Højrepil 28"/>
            <p:cNvSpPr/>
            <p:nvPr/>
          </p:nvSpPr>
          <p:spPr>
            <a:xfrm rot="18900000">
              <a:off x="3023397" y="1278420"/>
              <a:ext cx="213883" cy="199256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dk2">
                <a:tint val="60000"/>
                <a:hueOff val="0"/>
                <a:satOff val="0"/>
                <a:lumOff val="0"/>
                <a:alphaOff val="0"/>
              </a:schemeClr>
            </a:lnRef>
            <a:fillRef idx="3">
              <a:schemeClr val="dk2">
                <a:tint val="60000"/>
                <a:hueOff val="0"/>
                <a:satOff val="0"/>
                <a:lumOff val="0"/>
                <a:alphaOff val="0"/>
              </a:schemeClr>
            </a:fillRef>
            <a:effectRef idx="3">
              <a:schemeClr val="dk2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0" name="Højrepil 6"/>
            <p:cNvSpPr/>
            <p:nvPr/>
          </p:nvSpPr>
          <p:spPr>
            <a:xfrm rot="18900000">
              <a:off x="3032151" y="1339405"/>
              <a:ext cx="154106" cy="11955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311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da-DK" sz="700" kern="1200"/>
            </a:p>
          </p:txBody>
        </p:sp>
      </p:grpSp>
      <p:grpSp>
        <p:nvGrpSpPr>
          <p:cNvPr id="9" name="Gruppe 8"/>
          <p:cNvGrpSpPr/>
          <p:nvPr/>
        </p:nvGrpSpPr>
        <p:grpSpPr>
          <a:xfrm>
            <a:off x="4943244" y="2669126"/>
            <a:ext cx="206101" cy="199256"/>
            <a:chOff x="3257719" y="1816471"/>
            <a:chExt cx="206101" cy="199256"/>
          </a:xfrm>
        </p:grpSpPr>
        <p:sp>
          <p:nvSpPr>
            <p:cNvPr id="27" name="Højrepil 26"/>
            <p:cNvSpPr/>
            <p:nvPr/>
          </p:nvSpPr>
          <p:spPr>
            <a:xfrm>
              <a:off x="3257719" y="1816471"/>
              <a:ext cx="206101" cy="199256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dk2">
                <a:tint val="60000"/>
                <a:hueOff val="0"/>
                <a:satOff val="0"/>
                <a:lumOff val="0"/>
                <a:alphaOff val="0"/>
              </a:schemeClr>
            </a:lnRef>
            <a:fillRef idx="3">
              <a:schemeClr val="dk2">
                <a:tint val="60000"/>
                <a:hueOff val="0"/>
                <a:satOff val="0"/>
                <a:lumOff val="0"/>
                <a:alphaOff val="0"/>
              </a:schemeClr>
            </a:fillRef>
            <a:effectRef idx="3">
              <a:schemeClr val="dk2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8" name="Højrepil 8"/>
            <p:cNvSpPr/>
            <p:nvPr/>
          </p:nvSpPr>
          <p:spPr>
            <a:xfrm>
              <a:off x="3257719" y="1856322"/>
              <a:ext cx="146324" cy="11955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311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da-DK" sz="700" kern="1200"/>
            </a:p>
          </p:txBody>
        </p:sp>
      </p:grpSp>
      <p:grpSp>
        <p:nvGrpSpPr>
          <p:cNvPr id="12" name="Gruppe 11"/>
          <p:cNvGrpSpPr/>
          <p:nvPr/>
        </p:nvGrpSpPr>
        <p:grpSpPr>
          <a:xfrm>
            <a:off x="4716236" y="3199863"/>
            <a:ext cx="199256" cy="213883"/>
            <a:chOff x="3030711" y="2347208"/>
            <a:chExt cx="199256" cy="213883"/>
          </a:xfrm>
        </p:grpSpPr>
        <p:sp>
          <p:nvSpPr>
            <p:cNvPr id="25" name="Højrepil 24"/>
            <p:cNvSpPr/>
            <p:nvPr/>
          </p:nvSpPr>
          <p:spPr>
            <a:xfrm rot="2700000">
              <a:off x="3023397" y="2354522"/>
              <a:ext cx="213883" cy="199256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dk2">
                <a:tint val="60000"/>
                <a:hueOff val="0"/>
                <a:satOff val="0"/>
                <a:lumOff val="0"/>
                <a:alphaOff val="0"/>
              </a:schemeClr>
            </a:lnRef>
            <a:fillRef idx="3">
              <a:schemeClr val="dk2">
                <a:tint val="60000"/>
                <a:hueOff val="0"/>
                <a:satOff val="0"/>
                <a:lumOff val="0"/>
                <a:alphaOff val="0"/>
              </a:schemeClr>
            </a:fillRef>
            <a:effectRef idx="3">
              <a:schemeClr val="dk2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6" name="Højrepil 10"/>
            <p:cNvSpPr/>
            <p:nvPr/>
          </p:nvSpPr>
          <p:spPr>
            <a:xfrm rot="2700000">
              <a:off x="3032151" y="2373239"/>
              <a:ext cx="154106" cy="11955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311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da-DK" sz="700" kern="1200"/>
            </a:p>
          </p:txBody>
        </p:sp>
      </p:grpSp>
      <p:grpSp>
        <p:nvGrpSpPr>
          <p:cNvPr id="13" name="Gruppe 12"/>
          <p:cNvGrpSpPr/>
          <p:nvPr/>
        </p:nvGrpSpPr>
        <p:grpSpPr>
          <a:xfrm>
            <a:off x="4178185" y="3412106"/>
            <a:ext cx="199256" cy="221103"/>
            <a:chOff x="2492660" y="2559451"/>
            <a:chExt cx="199256" cy="221103"/>
          </a:xfrm>
        </p:grpSpPr>
        <p:sp>
          <p:nvSpPr>
            <p:cNvPr id="23" name="Højrepil 22"/>
            <p:cNvSpPr/>
            <p:nvPr/>
          </p:nvSpPr>
          <p:spPr>
            <a:xfrm rot="5400000">
              <a:off x="2481736" y="2570375"/>
              <a:ext cx="221103" cy="199256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dk2">
                <a:tint val="60000"/>
                <a:hueOff val="0"/>
                <a:satOff val="0"/>
                <a:lumOff val="0"/>
                <a:alphaOff val="0"/>
              </a:schemeClr>
            </a:lnRef>
            <a:fillRef idx="3">
              <a:schemeClr val="dk2">
                <a:tint val="60000"/>
                <a:hueOff val="0"/>
                <a:satOff val="0"/>
                <a:lumOff val="0"/>
                <a:alphaOff val="0"/>
              </a:schemeClr>
            </a:fillRef>
            <a:effectRef idx="3">
              <a:schemeClr val="dk2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4" name="Højrepil 12"/>
            <p:cNvSpPr/>
            <p:nvPr/>
          </p:nvSpPr>
          <p:spPr>
            <a:xfrm rot="5400000">
              <a:off x="2511625" y="2580338"/>
              <a:ext cx="161326" cy="11955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311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da-DK" sz="700" kern="1200"/>
            </a:p>
          </p:txBody>
        </p:sp>
      </p:grpSp>
      <p:grpSp>
        <p:nvGrpSpPr>
          <p:cNvPr id="14" name="Gruppe 13"/>
          <p:cNvGrpSpPr/>
          <p:nvPr/>
        </p:nvGrpSpPr>
        <p:grpSpPr>
          <a:xfrm>
            <a:off x="3632819" y="3207177"/>
            <a:ext cx="213883" cy="199256"/>
            <a:chOff x="1947294" y="2354522"/>
            <a:chExt cx="213883" cy="199256"/>
          </a:xfrm>
        </p:grpSpPr>
        <p:sp>
          <p:nvSpPr>
            <p:cNvPr id="21" name="Højrepil 20"/>
            <p:cNvSpPr/>
            <p:nvPr/>
          </p:nvSpPr>
          <p:spPr>
            <a:xfrm rot="8100000">
              <a:off x="1947294" y="2354522"/>
              <a:ext cx="213883" cy="199256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dk2">
                <a:tint val="60000"/>
                <a:hueOff val="0"/>
                <a:satOff val="0"/>
                <a:lumOff val="0"/>
                <a:alphaOff val="0"/>
              </a:schemeClr>
            </a:lnRef>
            <a:fillRef idx="3">
              <a:schemeClr val="dk2">
                <a:tint val="60000"/>
                <a:hueOff val="0"/>
                <a:satOff val="0"/>
                <a:lumOff val="0"/>
                <a:alphaOff val="0"/>
              </a:schemeClr>
            </a:fillRef>
            <a:effectRef idx="3">
              <a:schemeClr val="dk2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2" name="Højrepil 14"/>
            <p:cNvSpPr/>
            <p:nvPr/>
          </p:nvSpPr>
          <p:spPr>
            <a:xfrm rot="18900000">
              <a:off x="1998317" y="2373239"/>
              <a:ext cx="154106" cy="11955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311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da-DK" sz="700" kern="1200"/>
            </a:p>
          </p:txBody>
        </p:sp>
      </p:grpSp>
      <p:grpSp>
        <p:nvGrpSpPr>
          <p:cNvPr id="15" name="Gruppe 14"/>
          <p:cNvGrpSpPr/>
          <p:nvPr/>
        </p:nvGrpSpPr>
        <p:grpSpPr>
          <a:xfrm>
            <a:off x="3406280" y="2669126"/>
            <a:ext cx="206101" cy="199256"/>
            <a:chOff x="1720755" y="1816471"/>
            <a:chExt cx="206101" cy="199256"/>
          </a:xfrm>
        </p:grpSpPr>
        <p:sp>
          <p:nvSpPr>
            <p:cNvPr id="19" name="Højrepil 18"/>
            <p:cNvSpPr/>
            <p:nvPr/>
          </p:nvSpPr>
          <p:spPr>
            <a:xfrm rot="10800000">
              <a:off x="1720755" y="1816471"/>
              <a:ext cx="206101" cy="199256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dk2">
                <a:tint val="60000"/>
                <a:hueOff val="0"/>
                <a:satOff val="0"/>
                <a:lumOff val="0"/>
                <a:alphaOff val="0"/>
              </a:schemeClr>
            </a:lnRef>
            <a:fillRef idx="3">
              <a:schemeClr val="dk2">
                <a:tint val="60000"/>
                <a:hueOff val="0"/>
                <a:satOff val="0"/>
                <a:lumOff val="0"/>
                <a:alphaOff val="0"/>
              </a:schemeClr>
            </a:fillRef>
            <a:effectRef idx="3">
              <a:schemeClr val="dk2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0" name="Højrepil 16"/>
            <p:cNvSpPr/>
            <p:nvPr/>
          </p:nvSpPr>
          <p:spPr>
            <a:xfrm rot="21600000">
              <a:off x="1780532" y="1856322"/>
              <a:ext cx="146324" cy="11955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311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da-DK" sz="700" kern="1200"/>
            </a:p>
          </p:txBody>
        </p:sp>
      </p:grpSp>
      <p:grpSp>
        <p:nvGrpSpPr>
          <p:cNvPr id="16" name="Gruppe 15"/>
          <p:cNvGrpSpPr/>
          <p:nvPr/>
        </p:nvGrpSpPr>
        <p:grpSpPr>
          <a:xfrm>
            <a:off x="3640133" y="2123761"/>
            <a:ext cx="199256" cy="213883"/>
            <a:chOff x="1954608" y="1271106"/>
            <a:chExt cx="199256" cy="213883"/>
          </a:xfrm>
        </p:grpSpPr>
        <p:sp>
          <p:nvSpPr>
            <p:cNvPr id="17" name="Højrepil 16"/>
            <p:cNvSpPr/>
            <p:nvPr/>
          </p:nvSpPr>
          <p:spPr>
            <a:xfrm rot="13500000">
              <a:off x="1947294" y="1278420"/>
              <a:ext cx="213883" cy="199256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dk2">
                <a:tint val="60000"/>
                <a:hueOff val="0"/>
                <a:satOff val="0"/>
                <a:lumOff val="0"/>
                <a:alphaOff val="0"/>
              </a:schemeClr>
            </a:lnRef>
            <a:fillRef idx="3">
              <a:schemeClr val="dk2">
                <a:tint val="60000"/>
                <a:hueOff val="0"/>
                <a:satOff val="0"/>
                <a:lumOff val="0"/>
                <a:alphaOff val="0"/>
              </a:schemeClr>
            </a:fillRef>
            <a:effectRef idx="3">
              <a:schemeClr val="dk2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8" name="Højrepil 18"/>
            <p:cNvSpPr/>
            <p:nvPr/>
          </p:nvSpPr>
          <p:spPr>
            <a:xfrm rot="24300000">
              <a:off x="1998317" y="1339405"/>
              <a:ext cx="154106" cy="11955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311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da-DK" sz="700" kern="1200"/>
            </a:p>
          </p:txBody>
        </p:sp>
      </p:grpSp>
    </p:spTree>
    <p:extLst>
      <p:ext uri="{BB962C8B-B14F-4D97-AF65-F5344CB8AC3E}">
        <p14:creationId xmlns:p14="http://schemas.microsoft.com/office/powerpoint/2010/main" val="3916245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57238"/>
          </a:xfrm>
        </p:spPr>
        <p:txBody>
          <a:bodyPr/>
          <a:lstStyle/>
          <a:p>
            <a:r>
              <a:rPr lang="bg-BG" sz="4600" b="1" dirty="0" smtClean="0">
                <a:solidFill>
                  <a:schemeClr val="bg1"/>
                </a:solidFill>
              </a:rPr>
              <a:t>Структура на бизнеса</a:t>
            </a:r>
            <a:endParaRPr lang="de-DE" sz="4600" dirty="0"/>
          </a:p>
        </p:txBody>
      </p:sp>
      <p:sp>
        <p:nvSpPr>
          <p:cNvPr id="5" name="Tekstboks 4"/>
          <p:cNvSpPr txBox="1"/>
          <p:nvPr/>
        </p:nvSpPr>
        <p:spPr>
          <a:xfrm>
            <a:off x="2836534" y="2715535"/>
            <a:ext cx="2949462" cy="369332"/>
          </a:xfrm>
          <a:prstGeom prst="rect">
            <a:avLst/>
          </a:prstGeom>
          <a:noFill/>
          <a:ln w="25400" cmpd="sng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da-DK" b="1" dirty="0" smtClean="0"/>
              <a:t>Euro 2000 a/s Holding</a:t>
            </a:r>
            <a:endParaRPr lang="da-DK" b="1" dirty="0"/>
          </a:p>
        </p:txBody>
      </p:sp>
      <p:sp>
        <p:nvSpPr>
          <p:cNvPr id="48" name="Tekstboks 47"/>
          <p:cNvSpPr txBox="1"/>
          <p:nvPr/>
        </p:nvSpPr>
        <p:spPr>
          <a:xfrm>
            <a:off x="2836534" y="1049745"/>
            <a:ext cx="2868248" cy="369332"/>
          </a:xfrm>
          <a:prstGeom prst="rect">
            <a:avLst/>
          </a:prstGeom>
          <a:noFill/>
          <a:ln w="25400" cmpd="sng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da-DK" b="1" dirty="0" smtClean="0"/>
              <a:t>JP Group Holding a/s</a:t>
            </a:r>
            <a:endParaRPr lang="da-DK" b="1" dirty="0"/>
          </a:p>
        </p:txBody>
      </p:sp>
      <p:sp>
        <p:nvSpPr>
          <p:cNvPr id="14" name="Tekstboks 13"/>
          <p:cNvSpPr txBox="1"/>
          <p:nvPr/>
        </p:nvSpPr>
        <p:spPr>
          <a:xfrm>
            <a:off x="107504" y="1080522"/>
            <a:ext cx="31683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g-BG" sz="1400" i="1" dirty="0" smtClean="0"/>
              <a:t>Бизнес към бизнес </a:t>
            </a:r>
            <a:r>
              <a:rPr lang="da-DK" sz="1400" i="1" dirty="0" smtClean="0"/>
              <a:t>(B2B)</a:t>
            </a:r>
            <a:endParaRPr lang="da-DK" sz="1400" i="1" dirty="0"/>
          </a:p>
        </p:txBody>
      </p:sp>
      <p:sp>
        <p:nvSpPr>
          <p:cNvPr id="42" name="Tekstboks 41"/>
          <p:cNvSpPr txBox="1"/>
          <p:nvPr/>
        </p:nvSpPr>
        <p:spPr>
          <a:xfrm>
            <a:off x="110625" y="2746312"/>
            <a:ext cx="31683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g-BG" sz="1400" i="1" dirty="0"/>
              <a:t>Бизнес към </a:t>
            </a:r>
            <a:r>
              <a:rPr lang="bg-BG" sz="1400" i="1" dirty="0" smtClean="0"/>
              <a:t>клиент </a:t>
            </a:r>
            <a:r>
              <a:rPr lang="da-DK" sz="1400" i="1" dirty="0" smtClean="0"/>
              <a:t>(B2C)</a:t>
            </a:r>
            <a:endParaRPr lang="da-DK" sz="1400" i="1" dirty="0"/>
          </a:p>
        </p:txBody>
      </p:sp>
      <p:cxnSp>
        <p:nvCxnSpPr>
          <p:cNvPr id="40" name="Lige pilforbindelse 39"/>
          <p:cNvCxnSpPr/>
          <p:nvPr/>
        </p:nvCxnSpPr>
        <p:spPr>
          <a:xfrm flipH="1">
            <a:off x="5629908" y="1613051"/>
            <a:ext cx="2382" cy="20351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2" name="Picture 8" descr="C:\Users\mva\AppData\Local\Microsoft\Windows\Temporary Internet Files\Content.Outlook\5252EMWG\Hovwdiaudi farve 20-09-2011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085" y="3606234"/>
            <a:ext cx="2395306" cy="369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mva\AppData\Local\Microsoft\Windows\Temporary Internet Files\Content.Outlook\5252EMWG\Quickpo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84477" y="3606234"/>
            <a:ext cx="2303993" cy="405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mva\AppData\Local\Microsoft\Windows\Temporary Internet Files\Content.Outlook\5252EMWG\JPM - farve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53948" y="1923678"/>
            <a:ext cx="3106484" cy="46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Billed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656" y="1877408"/>
            <a:ext cx="2433250" cy="427313"/>
          </a:xfrm>
          <a:prstGeom prst="rect">
            <a:avLst/>
          </a:prstGeom>
        </p:spPr>
      </p:pic>
      <p:cxnSp>
        <p:nvCxnSpPr>
          <p:cNvPr id="23" name="Lige pilforbindelse 22"/>
          <p:cNvCxnSpPr/>
          <p:nvPr/>
        </p:nvCxnSpPr>
        <p:spPr>
          <a:xfrm flipH="1">
            <a:off x="4270658" y="1419622"/>
            <a:ext cx="3170" cy="41138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Lige forbindelse 26"/>
          <p:cNvCxnSpPr/>
          <p:nvPr/>
        </p:nvCxnSpPr>
        <p:spPr>
          <a:xfrm>
            <a:off x="2905676" y="1612800"/>
            <a:ext cx="2724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Lige pilforbindelse 32"/>
          <p:cNvCxnSpPr/>
          <p:nvPr/>
        </p:nvCxnSpPr>
        <p:spPr>
          <a:xfrm flipH="1">
            <a:off x="2903788" y="1612800"/>
            <a:ext cx="2382" cy="20351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Lige pilforbindelse 33"/>
          <p:cNvCxnSpPr/>
          <p:nvPr/>
        </p:nvCxnSpPr>
        <p:spPr>
          <a:xfrm flipH="1">
            <a:off x="5633078" y="3278296"/>
            <a:ext cx="2382" cy="20351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Lige pilforbindelse 34"/>
          <p:cNvCxnSpPr/>
          <p:nvPr/>
        </p:nvCxnSpPr>
        <p:spPr>
          <a:xfrm flipH="1">
            <a:off x="4273828" y="3084867"/>
            <a:ext cx="3170" cy="41138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Lige forbindelse 35"/>
          <p:cNvCxnSpPr/>
          <p:nvPr/>
        </p:nvCxnSpPr>
        <p:spPr>
          <a:xfrm>
            <a:off x="2908846" y="3278045"/>
            <a:ext cx="2724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Lige pilforbindelse 36"/>
          <p:cNvCxnSpPr/>
          <p:nvPr/>
        </p:nvCxnSpPr>
        <p:spPr>
          <a:xfrm flipH="1">
            <a:off x="2906958" y="3278045"/>
            <a:ext cx="2382" cy="20351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Billede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3507854"/>
            <a:ext cx="1094212" cy="729474"/>
          </a:xfrm>
          <a:prstGeom prst="rect">
            <a:avLst/>
          </a:prstGeom>
        </p:spPr>
      </p:pic>
      <p:pic>
        <p:nvPicPr>
          <p:cNvPr id="17" name="Billede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0826" y="1947683"/>
            <a:ext cx="1131247" cy="514718"/>
          </a:xfrm>
          <a:prstGeom prst="rect">
            <a:avLst/>
          </a:prstGeom>
        </p:spPr>
      </p:pic>
      <p:cxnSp>
        <p:nvCxnSpPr>
          <p:cNvPr id="21" name="Lige forbindelse 20"/>
          <p:cNvCxnSpPr/>
          <p:nvPr/>
        </p:nvCxnSpPr>
        <p:spPr>
          <a:xfrm>
            <a:off x="35496" y="2571750"/>
            <a:ext cx="9001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1788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49307" y="0"/>
            <a:ext cx="8445624" cy="857250"/>
          </a:xfrm>
        </p:spPr>
        <p:txBody>
          <a:bodyPr/>
          <a:lstStyle/>
          <a:p>
            <a:r>
              <a:rPr lang="bg-BG" sz="4600" b="1" dirty="0">
                <a:solidFill>
                  <a:schemeClr val="bg1"/>
                </a:solidFill>
              </a:rPr>
              <a:t>Структура на бизнеса</a:t>
            </a:r>
            <a:endParaRPr lang="en-US" sz="4600" b="1" dirty="0">
              <a:solidFill>
                <a:schemeClr val="bg1"/>
              </a:solidFill>
            </a:endParaRPr>
          </a:p>
        </p:txBody>
      </p:sp>
      <p:sp>
        <p:nvSpPr>
          <p:cNvPr id="3" name="Pladsholder til indhold 2"/>
          <p:cNvSpPr>
            <a:spLocks noGrp="1"/>
          </p:cNvSpPr>
          <p:nvPr>
            <p:ph idx="1"/>
          </p:nvPr>
        </p:nvSpPr>
        <p:spPr>
          <a:xfrm>
            <a:off x="457200" y="1200151"/>
            <a:ext cx="8435280" cy="3394472"/>
          </a:xfrm>
        </p:spPr>
        <p:txBody>
          <a:bodyPr/>
          <a:lstStyle/>
          <a:p>
            <a:pPr marL="0" indent="0">
              <a:buNone/>
            </a:pPr>
            <a:endParaRPr lang="da-DK" sz="2800" dirty="0"/>
          </a:p>
          <a:p>
            <a:pPr marL="0" indent="0">
              <a:buNone/>
            </a:pPr>
            <a:endParaRPr lang="da-DK" sz="2400" dirty="0" smtClean="0"/>
          </a:p>
          <a:p>
            <a:endParaRPr lang="da-DK" sz="2400" dirty="0" smtClean="0"/>
          </a:p>
          <a:p>
            <a:endParaRPr lang="da-DK" sz="2800" dirty="0" smtClean="0"/>
          </a:p>
          <a:p>
            <a:endParaRPr lang="da-DK" sz="2800" dirty="0" smtClean="0"/>
          </a:p>
          <a:p>
            <a:endParaRPr lang="da-DK" dirty="0"/>
          </a:p>
        </p:txBody>
      </p:sp>
      <p:sp>
        <p:nvSpPr>
          <p:cNvPr id="6" name="Tekstboks 5"/>
          <p:cNvSpPr txBox="1"/>
          <p:nvPr/>
        </p:nvSpPr>
        <p:spPr>
          <a:xfrm>
            <a:off x="107504" y="939701"/>
            <a:ext cx="31683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g-BG" sz="1600" b="1" i="1" u="sng" dirty="0" smtClean="0"/>
              <a:t>Бизнес към бизнес </a:t>
            </a:r>
            <a:r>
              <a:rPr lang="da-DK" sz="1600" b="1" i="1" u="sng" dirty="0" smtClean="0"/>
              <a:t>(B2B)</a:t>
            </a:r>
            <a:endParaRPr lang="da-DK" sz="1600" b="1" i="1" u="sng" dirty="0"/>
          </a:p>
        </p:txBody>
      </p:sp>
      <p:sp>
        <p:nvSpPr>
          <p:cNvPr id="21" name="Tekstboks 20"/>
          <p:cNvSpPr txBox="1"/>
          <p:nvPr/>
        </p:nvSpPr>
        <p:spPr>
          <a:xfrm>
            <a:off x="107504" y="2594194"/>
            <a:ext cx="31683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g-BG" sz="1600" b="1" i="1" u="sng" dirty="0"/>
              <a:t>Бизнес към </a:t>
            </a:r>
            <a:r>
              <a:rPr lang="bg-BG" sz="1600" b="1" i="1" u="sng" dirty="0" smtClean="0"/>
              <a:t>клиент </a:t>
            </a:r>
            <a:r>
              <a:rPr lang="da-DK" sz="1600" b="1" i="1" u="sng" dirty="0" smtClean="0"/>
              <a:t>(B2C)</a:t>
            </a:r>
            <a:endParaRPr lang="da-DK" sz="1600" b="1" i="1" u="sng" dirty="0"/>
          </a:p>
        </p:txBody>
      </p:sp>
      <p:sp>
        <p:nvSpPr>
          <p:cNvPr id="22" name="Rectangle 3"/>
          <p:cNvSpPr txBox="1">
            <a:spLocks noChangeArrowheads="1"/>
          </p:cNvSpPr>
          <p:nvPr/>
        </p:nvSpPr>
        <p:spPr bwMode="auto">
          <a:xfrm>
            <a:off x="2627785" y="3003798"/>
            <a:ext cx="6228184" cy="3641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bg-BG" sz="1200" dirty="0"/>
              <a:t>Продажба на резерви части за автомобили и аксесоари в Дания.</a:t>
            </a:r>
          </a:p>
        </p:txBody>
      </p:sp>
      <p:sp>
        <p:nvSpPr>
          <p:cNvPr id="23" name="Rectangle 3"/>
          <p:cNvSpPr txBox="1">
            <a:spLocks noChangeArrowheads="1"/>
          </p:cNvSpPr>
          <p:nvPr/>
        </p:nvSpPr>
        <p:spPr bwMode="auto">
          <a:xfrm>
            <a:off x="2624501" y="1278255"/>
            <a:ext cx="6228184" cy="3641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bg-BG" sz="1200" dirty="0"/>
              <a:t>Развитие, логистика, внос, качество, маркетинг и продажба на авточасти за европейски и азиатски коли</a:t>
            </a:r>
            <a:r>
              <a:rPr lang="en-US" sz="1200" dirty="0"/>
              <a:t>.</a:t>
            </a:r>
            <a:endParaRPr lang="bg-BG" sz="1200" dirty="0"/>
          </a:p>
          <a:p>
            <a:pPr marL="0" indent="0">
              <a:buNone/>
            </a:pPr>
            <a:endParaRPr lang="de-DE" sz="1200" kern="0" dirty="0" smtClean="0"/>
          </a:p>
        </p:txBody>
      </p:sp>
      <p:sp>
        <p:nvSpPr>
          <p:cNvPr id="24" name="Rectangle 3"/>
          <p:cNvSpPr txBox="1">
            <a:spLocks noChangeArrowheads="1"/>
          </p:cNvSpPr>
          <p:nvPr/>
        </p:nvSpPr>
        <p:spPr bwMode="auto">
          <a:xfrm>
            <a:off x="2624501" y="3359748"/>
            <a:ext cx="6408712" cy="3641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bg-BG" sz="1200" dirty="0"/>
              <a:t>Сервиз и ремонти на пътнически автомобили – 28 обекта в цяла Дания.</a:t>
            </a:r>
          </a:p>
        </p:txBody>
      </p:sp>
      <p:sp>
        <p:nvSpPr>
          <p:cNvPr id="25" name="Rectangle 3"/>
          <p:cNvSpPr txBox="1">
            <a:spLocks noChangeArrowheads="1"/>
          </p:cNvSpPr>
          <p:nvPr/>
        </p:nvSpPr>
        <p:spPr bwMode="auto">
          <a:xfrm>
            <a:off x="2627785" y="1719592"/>
            <a:ext cx="6408712" cy="63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bg-BG" sz="1200" dirty="0"/>
              <a:t>Производство на ауспуси за европейски и азиатски коли, принадлежности, специални изработки, огъване на тръби и метални профили, цех с </a:t>
            </a:r>
            <a:r>
              <a:rPr lang="en-US" sz="1200" dirty="0"/>
              <a:t>CNC </a:t>
            </a:r>
            <a:r>
              <a:rPr lang="bg-BG" sz="1200" dirty="0"/>
              <a:t>машини (фрези), интериорни и общи резервни части например за задвижването</a:t>
            </a:r>
            <a:r>
              <a:rPr lang="en-US" sz="1200" dirty="0"/>
              <a:t>.</a:t>
            </a:r>
            <a:endParaRPr lang="bg-BG" sz="1200" dirty="0"/>
          </a:p>
          <a:p>
            <a:r>
              <a:rPr lang="bg-BG" sz="1200" dirty="0"/>
              <a:t>Производство на луксозни голф колички и коли за отдих.</a:t>
            </a:r>
          </a:p>
        </p:txBody>
      </p:sp>
      <p:pic>
        <p:nvPicPr>
          <p:cNvPr id="29" name="Picture 8" descr="C:\Users\mva\AppData\Local\Microsoft\Windows\Temporary Internet Files\Content.Outlook\5252EMWG\Hovwdiaudi farve 20-09-2011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89002"/>
            <a:ext cx="1964135" cy="302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9" descr="C:\Users\mva\AppData\Local\Microsoft\Windows\Temporary Internet Files\Content.Outlook\5252EMWG\Quickpot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430878"/>
            <a:ext cx="1661905" cy="29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Billede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311498"/>
            <a:ext cx="1728192" cy="303495"/>
          </a:xfrm>
          <a:prstGeom prst="rect">
            <a:avLst/>
          </a:prstGeom>
        </p:spPr>
      </p:pic>
      <p:pic>
        <p:nvPicPr>
          <p:cNvPr id="18" name="Picture 2" descr="C:\Users\mva\AppData\Local\Microsoft\Windows\Temporary Internet Files\Content.Outlook\5252EMWG\JPM - farve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9307" y="1719593"/>
            <a:ext cx="2125010" cy="318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Billede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5091" y="2139702"/>
            <a:ext cx="727328" cy="330934"/>
          </a:xfrm>
          <a:prstGeom prst="rect">
            <a:avLst/>
          </a:prstGeom>
        </p:spPr>
      </p:pic>
      <p:pic>
        <p:nvPicPr>
          <p:cNvPr id="16" name="Billede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983" y="3691822"/>
            <a:ext cx="782637" cy="521758"/>
          </a:xfrm>
          <a:prstGeom prst="rect">
            <a:avLst/>
          </a:prstGeom>
        </p:spPr>
      </p:pic>
      <p:sp>
        <p:nvSpPr>
          <p:cNvPr id="20" name="Rectangle 3"/>
          <p:cNvSpPr txBox="1">
            <a:spLocks noChangeArrowheads="1"/>
          </p:cNvSpPr>
          <p:nvPr/>
        </p:nvSpPr>
        <p:spPr bwMode="auto">
          <a:xfrm>
            <a:off x="2627784" y="3791796"/>
            <a:ext cx="6408712" cy="3641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bg-BG" sz="1200" dirty="0"/>
              <a:t>Онлайн продажба на джанти и гуми в Дания.</a:t>
            </a:r>
          </a:p>
        </p:txBody>
      </p:sp>
    </p:spTree>
    <p:extLst>
      <p:ext uri="{BB962C8B-B14F-4D97-AF65-F5344CB8AC3E}">
        <p14:creationId xmlns:p14="http://schemas.microsoft.com/office/powerpoint/2010/main" val="3314126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857238"/>
          </a:xfrm>
        </p:spPr>
        <p:txBody>
          <a:bodyPr/>
          <a:lstStyle/>
          <a:p>
            <a:r>
              <a:rPr lang="bg-BG" sz="4600" b="1" dirty="0" smtClean="0">
                <a:solidFill>
                  <a:schemeClr val="bg1"/>
                </a:solidFill>
              </a:rPr>
              <a:t>История на </a:t>
            </a:r>
            <a:r>
              <a:rPr lang="da-DK" sz="4600" b="1" dirty="0" smtClean="0">
                <a:solidFill>
                  <a:schemeClr val="bg1"/>
                </a:solidFill>
              </a:rPr>
              <a:t>JP Group</a:t>
            </a:r>
            <a:endParaRPr lang="da-DK" sz="4600" b="1" dirty="0">
              <a:solidFill>
                <a:schemeClr val="bg1"/>
              </a:solidFill>
            </a:endParaRPr>
          </a:p>
        </p:txBody>
      </p:sp>
      <p:pic>
        <p:nvPicPr>
          <p:cNvPr id="2" name="Billed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17" t="5920" r="15898" b="1387"/>
          <a:stretch/>
        </p:blipFill>
        <p:spPr>
          <a:xfrm>
            <a:off x="5940152" y="1070216"/>
            <a:ext cx="2808312" cy="2843043"/>
          </a:xfrm>
          <a:prstGeom prst="rect">
            <a:avLst/>
          </a:prstGeom>
        </p:spPr>
      </p:pic>
      <p:sp>
        <p:nvSpPr>
          <p:cNvPr id="3" name="Tekstboks 2"/>
          <p:cNvSpPr txBox="1"/>
          <p:nvPr/>
        </p:nvSpPr>
        <p:spPr>
          <a:xfrm>
            <a:off x="251520" y="1131590"/>
            <a:ext cx="5616624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 sz="1200" b="1" dirty="0" smtClean="0">
                <a:latin typeface="+mn-lt"/>
              </a:rPr>
              <a:t>1975: </a:t>
            </a:r>
            <a:r>
              <a:rPr lang="da-DK" sz="1200" dirty="0" smtClean="0">
                <a:latin typeface="+mn-lt"/>
              </a:rPr>
              <a:t>Johs. </a:t>
            </a:r>
            <a:r>
              <a:rPr lang="en-GB" sz="1200" dirty="0" smtClean="0">
                <a:latin typeface="+mn-lt"/>
              </a:rPr>
              <a:t>Pedersen </a:t>
            </a:r>
            <a:r>
              <a:rPr lang="en-GB" sz="1200" dirty="0" err="1">
                <a:latin typeface="+mn-lt"/>
              </a:rPr>
              <a:t>Maskinfabrik</a:t>
            </a:r>
            <a:r>
              <a:rPr lang="en-GB" sz="1200" dirty="0">
                <a:latin typeface="+mn-lt"/>
              </a:rPr>
              <a:t> a/s </a:t>
            </a:r>
            <a:r>
              <a:rPr lang="bg-BG" sz="1200" dirty="0"/>
              <a:t>е основана и 2 души са наети на </a:t>
            </a:r>
          </a:p>
          <a:p>
            <a:r>
              <a:rPr lang="bg-BG" sz="1200" dirty="0"/>
              <a:t> </a:t>
            </a:r>
            <a:r>
              <a:rPr lang="bg-BG" sz="1200" dirty="0" smtClean="0"/>
              <a:t>         работа</a:t>
            </a:r>
            <a:r>
              <a:rPr lang="bg-BG" sz="1200" dirty="0"/>
              <a:t>. </a:t>
            </a:r>
            <a:endParaRPr lang="bg-BG" sz="1200" dirty="0" smtClean="0"/>
          </a:p>
          <a:p>
            <a:r>
              <a:rPr lang="da-DK" sz="1200" b="1" dirty="0" smtClean="0">
                <a:latin typeface="+mn-lt"/>
              </a:rPr>
              <a:t>1977: </a:t>
            </a:r>
            <a:r>
              <a:rPr lang="bg-BG" sz="1200" dirty="0"/>
              <a:t>Производство на </a:t>
            </a:r>
            <a:r>
              <a:rPr lang="bg-BG" sz="1200" dirty="0" err="1"/>
              <a:t>топлообменници</a:t>
            </a:r>
            <a:r>
              <a:rPr lang="bg-BG" sz="1200" dirty="0"/>
              <a:t>, ауспуси и части за купе. </a:t>
            </a:r>
            <a:endParaRPr lang="bg-BG" sz="1200" dirty="0" smtClean="0"/>
          </a:p>
          <a:p>
            <a:r>
              <a:rPr lang="en-GB" sz="1200" b="1" dirty="0" smtClean="0"/>
              <a:t>1992: </a:t>
            </a:r>
            <a:r>
              <a:rPr lang="bg-BG" sz="1200" dirty="0"/>
              <a:t>Йоханес </a:t>
            </a:r>
            <a:r>
              <a:rPr lang="bg-BG" sz="1200" dirty="0" err="1"/>
              <a:t>Педерсен</a:t>
            </a:r>
            <a:r>
              <a:rPr lang="bg-BG" sz="1200" dirty="0"/>
              <a:t> умира и </a:t>
            </a:r>
            <a:r>
              <a:rPr lang="bg-BG" sz="1200" dirty="0" smtClean="0"/>
              <a:t>синът </a:t>
            </a:r>
            <a:r>
              <a:rPr lang="bg-BG" sz="1200" dirty="0"/>
              <a:t>му Мартин </a:t>
            </a:r>
            <a:r>
              <a:rPr lang="bg-BG" sz="1200" dirty="0" err="1"/>
              <a:t>Педерсен</a:t>
            </a:r>
            <a:r>
              <a:rPr lang="bg-BG" sz="1200" dirty="0"/>
              <a:t> поема </a:t>
            </a:r>
            <a:endParaRPr lang="bg-BG" sz="1200" dirty="0" smtClean="0"/>
          </a:p>
          <a:p>
            <a:r>
              <a:rPr lang="bg-BG" sz="1200" dirty="0"/>
              <a:t> </a:t>
            </a:r>
            <a:r>
              <a:rPr lang="bg-BG" sz="1200" dirty="0" smtClean="0"/>
              <a:t>         компанията</a:t>
            </a:r>
            <a:r>
              <a:rPr lang="bg-BG" sz="1200" dirty="0"/>
              <a:t>. </a:t>
            </a:r>
            <a:endParaRPr lang="bg-BG" sz="1200" dirty="0" smtClean="0"/>
          </a:p>
          <a:p>
            <a:r>
              <a:rPr lang="en-GB" sz="1200" b="1" dirty="0" smtClean="0"/>
              <a:t>2000: </a:t>
            </a:r>
            <a:r>
              <a:rPr lang="en-GB" sz="1200" dirty="0"/>
              <a:t>JP Group a/s </a:t>
            </a:r>
            <a:r>
              <a:rPr lang="bg-BG" sz="1200" dirty="0"/>
              <a:t>разширява оригиналната програма за части за </a:t>
            </a:r>
            <a:r>
              <a:rPr lang="da-DK" sz="1200" dirty="0" smtClean="0"/>
              <a:t>VW</a:t>
            </a:r>
            <a:r>
              <a:rPr lang="da-DK" sz="1200" dirty="0"/>
              <a:t>, Audi,</a:t>
            </a:r>
            <a:br>
              <a:rPr lang="da-DK" sz="1200" dirty="0"/>
            </a:br>
            <a:r>
              <a:rPr lang="bg-BG" sz="1200" dirty="0" smtClean="0"/>
              <a:t>          </a:t>
            </a:r>
            <a:r>
              <a:rPr lang="en-US" sz="1200" dirty="0" smtClean="0"/>
              <a:t>Seat </a:t>
            </a:r>
            <a:r>
              <a:rPr lang="bg-BG" sz="1200" dirty="0" smtClean="0"/>
              <a:t>и </a:t>
            </a:r>
            <a:r>
              <a:rPr lang="en-US" sz="1200" dirty="0" smtClean="0"/>
              <a:t>Skoda </a:t>
            </a:r>
            <a:r>
              <a:rPr lang="bg-BG" sz="1200" dirty="0"/>
              <a:t>с широк асортимент от авточасти за </a:t>
            </a:r>
            <a:r>
              <a:rPr lang="en-US" sz="1200" dirty="0" smtClean="0"/>
              <a:t>Opel.</a:t>
            </a:r>
          </a:p>
          <a:p>
            <a:pPr marL="447675" indent="-447675"/>
            <a:r>
              <a:rPr lang="en-US" sz="1200" b="1" dirty="0" smtClean="0"/>
              <a:t>2006: </a:t>
            </a:r>
            <a:r>
              <a:rPr lang="bg-BG" sz="1200" dirty="0" smtClean="0"/>
              <a:t>Асортиментът нараства още повече с резервни части за </a:t>
            </a:r>
            <a:r>
              <a:rPr lang="en-US" sz="1200" dirty="0" smtClean="0"/>
              <a:t>Ford, BMW </a:t>
            </a:r>
            <a:r>
              <a:rPr lang="bg-BG" sz="1200" dirty="0" smtClean="0"/>
              <a:t>и </a:t>
            </a:r>
            <a:r>
              <a:rPr lang="en-US" sz="1200" dirty="0" smtClean="0"/>
              <a:t>Mercedes </a:t>
            </a:r>
            <a:r>
              <a:rPr lang="bg-BG" sz="1200" dirty="0"/>
              <a:t>осигурявайки пълна номенклатура за немски коли</a:t>
            </a:r>
            <a:r>
              <a:rPr lang="bg-BG" sz="1200" dirty="0" smtClean="0"/>
              <a:t>.</a:t>
            </a:r>
            <a:endParaRPr lang="en-US" sz="1200" dirty="0" smtClean="0"/>
          </a:p>
          <a:p>
            <a:pPr marL="447675" indent="-447675"/>
            <a:r>
              <a:rPr lang="en-US" sz="1200" b="1" dirty="0" smtClean="0"/>
              <a:t>2012: </a:t>
            </a:r>
            <a:r>
              <a:rPr lang="bg-BG" sz="1200" dirty="0"/>
              <a:t>Придобиване на </a:t>
            </a:r>
            <a:r>
              <a:rPr lang="en-US" sz="1200" dirty="0"/>
              <a:t>SSI </a:t>
            </a:r>
            <a:r>
              <a:rPr lang="bg-BG" sz="1200" dirty="0"/>
              <a:t>в САЩ</a:t>
            </a:r>
            <a:r>
              <a:rPr lang="en-GB" sz="1200" dirty="0" smtClean="0"/>
              <a:t>.</a:t>
            </a:r>
          </a:p>
          <a:p>
            <a:pPr marL="447675" indent="-447675"/>
            <a:r>
              <a:rPr lang="de-DE" sz="1200" b="1" dirty="0" smtClean="0"/>
              <a:t>2013: </a:t>
            </a:r>
            <a:r>
              <a:rPr lang="bg-BG" sz="1200" dirty="0"/>
              <a:t>Придобиване на </a:t>
            </a:r>
            <a:r>
              <a:rPr lang="en-GB" sz="1200" dirty="0" smtClean="0"/>
              <a:t>Quinton </a:t>
            </a:r>
            <a:r>
              <a:rPr lang="en-GB" sz="1200" dirty="0"/>
              <a:t>Hazell Deutschland </a:t>
            </a:r>
            <a:r>
              <a:rPr lang="bg-BG" sz="1200" dirty="0"/>
              <a:t>в Германия, включвайки правата за продажба на </a:t>
            </a:r>
            <a:r>
              <a:rPr lang="en-US" sz="1200" dirty="0"/>
              <a:t>QH </a:t>
            </a:r>
            <a:r>
              <a:rPr lang="bg-BG" sz="1200" dirty="0"/>
              <a:t>за 26 държави. Построен е нов склад </a:t>
            </a:r>
            <a:r>
              <a:rPr lang="bg-BG" sz="1200" dirty="0" smtClean="0"/>
              <a:t>с площ </a:t>
            </a:r>
            <a:r>
              <a:rPr lang="en-GB" sz="1200" dirty="0" smtClean="0"/>
              <a:t>4,000 </a:t>
            </a:r>
            <a:r>
              <a:rPr lang="en-GB" sz="1200" dirty="0"/>
              <a:t>m</a:t>
            </a:r>
            <a:r>
              <a:rPr lang="en-GB" sz="1200" baseline="30000" dirty="0"/>
              <a:t>2</a:t>
            </a:r>
            <a:r>
              <a:rPr lang="en-GB" sz="1200" dirty="0" smtClean="0"/>
              <a:t>. </a:t>
            </a:r>
            <a:r>
              <a:rPr lang="bg-BG" sz="1200" dirty="0"/>
              <a:t>Отворен е нов офис за продукти и качествен контрол в Камен в </a:t>
            </a:r>
            <a:r>
              <a:rPr lang="bg-BG" sz="1200" dirty="0" smtClean="0"/>
              <a:t>Германия</a:t>
            </a:r>
            <a:endParaRPr lang="en-GB" sz="1200" dirty="0">
              <a:solidFill>
                <a:srgbClr val="FFFF00"/>
              </a:solidFill>
            </a:endParaRPr>
          </a:p>
          <a:p>
            <a:r>
              <a:rPr lang="de-DE" sz="1200" b="1" dirty="0" smtClean="0"/>
              <a:t>2015: </a:t>
            </a:r>
            <a:r>
              <a:rPr lang="bg-BG" sz="1200" dirty="0"/>
              <a:t>Разширява се екипът за продажби за </a:t>
            </a:r>
            <a:r>
              <a:rPr lang="de-DE" sz="1200" dirty="0" smtClean="0"/>
              <a:t>D-A-CH.</a:t>
            </a:r>
            <a:endParaRPr lang="en-GB" sz="1200" b="1" dirty="0" smtClean="0"/>
          </a:p>
          <a:p>
            <a:endParaRPr lang="de-DE" sz="1200" b="1" dirty="0" smtClean="0"/>
          </a:p>
          <a:p>
            <a:endParaRPr lang="de-DE" sz="1200" b="1" dirty="0"/>
          </a:p>
          <a:p>
            <a:endParaRPr lang="da-DK" sz="1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dsholder til indhold 2"/>
          <p:cNvSpPr txBox="1">
            <a:spLocks/>
          </p:cNvSpPr>
          <p:nvPr/>
        </p:nvSpPr>
        <p:spPr bwMode="auto">
          <a:xfrm>
            <a:off x="251520" y="915567"/>
            <a:ext cx="8791450" cy="33288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2" indent="0">
              <a:buNone/>
            </a:pPr>
            <a:endParaRPr lang="en-GB" sz="1200" baseline="30000" dirty="0" smtClean="0"/>
          </a:p>
          <a:p>
            <a:pPr marL="447675" lvl="2" indent="-447675">
              <a:buNone/>
            </a:pPr>
            <a:r>
              <a:rPr lang="en-GB" sz="1200" b="1" dirty="0" smtClean="0"/>
              <a:t>1946: </a:t>
            </a:r>
            <a:r>
              <a:rPr lang="bg-BG" sz="1200" dirty="0"/>
              <a:t>Бизнесът е основан от Сър Ерик </a:t>
            </a:r>
            <a:r>
              <a:rPr lang="bg-BG" sz="1200" dirty="0" err="1"/>
              <a:t>Куинтън</a:t>
            </a:r>
            <a:r>
              <a:rPr lang="bg-BG" sz="1200" dirty="0"/>
              <a:t> </a:t>
            </a:r>
            <a:r>
              <a:rPr lang="bg-BG" sz="1200" dirty="0" err="1"/>
              <a:t>Хейзъл</a:t>
            </a:r>
            <a:r>
              <a:rPr lang="en-GB" sz="1200" dirty="0" smtClean="0"/>
              <a:t>. </a:t>
            </a:r>
            <a:r>
              <a:rPr lang="bg-BG" sz="1200" dirty="0"/>
              <a:t>Марката QH и бизнесът бързо стават един от най-големите доставчици на качествени авточасти в света. Оттогава Червеният Дракон се свързва с производство и механика на коли.</a:t>
            </a:r>
            <a:r>
              <a:rPr lang="en-GB" sz="1200" dirty="0" smtClean="0"/>
              <a:t> </a:t>
            </a:r>
          </a:p>
          <a:p>
            <a:pPr marL="0" lvl="2" indent="0">
              <a:buNone/>
            </a:pPr>
            <a:r>
              <a:rPr lang="en-GB" sz="1200" b="1" dirty="0" smtClean="0"/>
              <a:t>1992: </a:t>
            </a:r>
            <a:r>
              <a:rPr lang="bg-BG" sz="1200" dirty="0" err="1"/>
              <a:t>Quinton</a:t>
            </a:r>
            <a:r>
              <a:rPr lang="bg-BG" sz="1200" dirty="0"/>
              <a:t> </a:t>
            </a:r>
            <a:r>
              <a:rPr lang="bg-BG" sz="1200" dirty="0" err="1"/>
              <a:t>Hazell</a:t>
            </a:r>
            <a:r>
              <a:rPr lang="bg-BG" sz="1200" dirty="0"/>
              <a:t> отваря собствен склад и офис продажби в Германия. </a:t>
            </a:r>
            <a:endParaRPr lang="bg-BG" sz="1200" dirty="0" smtClean="0"/>
          </a:p>
          <a:p>
            <a:pPr marL="0" lvl="2" indent="0">
              <a:buNone/>
            </a:pPr>
            <a:r>
              <a:rPr lang="en-GB" sz="1200" b="1" dirty="0" smtClean="0"/>
              <a:t>2010:</a:t>
            </a:r>
            <a:r>
              <a:rPr lang="en-GB" sz="1200" dirty="0" smtClean="0"/>
              <a:t> </a:t>
            </a:r>
            <a:r>
              <a:rPr lang="en-GB" sz="1200" dirty="0"/>
              <a:t>Quinton Hazell </a:t>
            </a:r>
            <a:r>
              <a:rPr lang="bg-BG" sz="1200" dirty="0"/>
              <a:t>е продаден на </a:t>
            </a:r>
            <a:r>
              <a:rPr lang="en-GB" sz="1200" dirty="0" err="1" smtClean="0"/>
              <a:t>Klarius</a:t>
            </a:r>
            <a:r>
              <a:rPr lang="en-GB" sz="1200" dirty="0" smtClean="0"/>
              <a:t> </a:t>
            </a:r>
            <a:r>
              <a:rPr lang="en-GB" sz="1200" dirty="0"/>
              <a:t>Group</a:t>
            </a:r>
            <a:r>
              <a:rPr lang="en-GB" sz="1200" dirty="0" smtClean="0"/>
              <a:t>.</a:t>
            </a:r>
          </a:p>
          <a:p>
            <a:pPr marL="1341438" lvl="2" indent="-1341438">
              <a:lnSpc>
                <a:spcPct val="80000"/>
              </a:lnSpc>
              <a:buFontTx/>
              <a:buNone/>
            </a:pPr>
            <a:r>
              <a:rPr lang="en-GB" sz="1200" b="1" dirty="0" smtClean="0"/>
              <a:t>2013: </a:t>
            </a:r>
            <a:r>
              <a:rPr lang="en-GB" sz="1200" dirty="0"/>
              <a:t>JP Group Automotive </a:t>
            </a:r>
            <a:r>
              <a:rPr lang="bg-BG" sz="1200" dirty="0"/>
              <a:t>купува </a:t>
            </a:r>
            <a:r>
              <a:rPr lang="en-GB" sz="1200" dirty="0" smtClean="0"/>
              <a:t>Quinton </a:t>
            </a:r>
            <a:r>
              <a:rPr lang="en-GB" sz="1200" dirty="0"/>
              <a:t>Hazell Deutschland </a:t>
            </a:r>
            <a:r>
              <a:rPr lang="bg-BG" sz="1200" dirty="0"/>
              <a:t>и получава правата за продажба на QH в 26 държави като </a:t>
            </a:r>
            <a:endParaRPr lang="bg-BG" sz="1200" dirty="0" smtClean="0"/>
          </a:p>
          <a:p>
            <a:pPr marL="1341438" lvl="2" indent="-1341438">
              <a:lnSpc>
                <a:spcPct val="80000"/>
              </a:lnSpc>
              <a:buNone/>
            </a:pPr>
            <a:r>
              <a:rPr lang="bg-BG" sz="1200" dirty="0" smtClean="0"/>
              <a:t>          Германия</a:t>
            </a:r>
            <a:r>
              <a:rPr lang="bg-BG" sz="1200" dirty="0"/>
              <a:t>, </a:t>
            </a:r>
            <a:r>
              <a:rPr lang="bg-BG" sz="1200" dirty="0" smtClean="0"/>
              <a:t>Скандинавските страни, </a:t>
            </a:r>
            <a:r>
              <a:rPr lang="bg-BG" sz="1200" dirty="0"/>
              <a:t>Полша, Русия и Балтийските страни</a:t>
            </a:r>
            <a:r>
              <a:rPr lang="bg-BG" sz="1200" dirty="0" smtClean="0"/>
              <a:t>.</a:t>
            </a:r>
            <a:r>
              <a:rPr lang="bg-BG" sz="1200" dirty="0"/>
              <a:t> </a:t>
            </a:r>
            <a:endParaRPr lang="bg-BG" sz="1200" dirty="0" smtClean="0"/>
          </a:p>
          <a:p>
            <a:pPr marL="1341438" lvl="2" indent="-1341438">
              <a:lnSpc>
                <a:spcPct val="80000"/>
              </a:lnSpc>
              <a:buNone/>
            </a:pPr>
            <a:r>
              <a:rPr lang="bg-BG" sz="1200" dirty="0" smtClean="0"/>
              <a:t>          В </a:t>
            </a:r>
            <a:r>
              <a:rPr lang="bg-BG" sz="1200" dirty="0"/>
              <a:t>същото време </a:t>
            </a:r>
            <a:r>
              <a:rPr lang="bg-BG" sz="1200" dirty="0" err="1"/>
              <a:t>Tetrosyl</a:t>
            </a:r>
            <a:r>
              <a:rPr lang="bg-BG" sz="1200" dirty="0"/>
              <a:t> Group купува </a:t>
            </a:r>
            <a:r>
              <a:rPr lang="en-US" sz="1200" dirty="0"/>
              <a:t>QH </a:t>
            </a:r>
            <a:r>
              <a:rPr lang="bg-BG" sz="1200" dirty="0"/>
              <a:t>Франция и придобива марката </a:t>
            </a:r>
            <a:r>
              <a:rPr lang="en-US" sz="1200" dirty="0"/>
              <a:t>QH</a:t>
            </a:r>
            <a:r>
              <a:rPr lang="bg-BG" sz="1200" dirty="0" smtClean="0"/>
              <a:t>.</a:t>
            </a:r>
            <a:endParaRPr lang="en-GB" sz="1200" dirty="0" smtClean="0"/>
          </a:p>
        </p:txBody>
      </p:sp>
      <p:sp>
        <p:nvSpPr>
          <p:cNvPr id="8" name="Titel 1"/>
          <p:cNvSpPr txBox="1">
            <a:spLocks/>
          </p:cNvSpPr>
          <p:nvPr/>
        </p:nvSpPr>
        <p:spPr bwMode="auto">
          <a:xfrm>
            <a:off x="395536" y="0"/>
            <a:ext cx="8229600" cy="944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bg-BG" sz="4600" b="1" dirty="0">
                <a:solidFill>
                  <a:schemeClr val="bg1"/>
                </a:solidFill>
              </a:rPr>
              <a:t>История на </a:t>
            </a:r>
            <a:r>
              <a:rPr lang="da-DK" sz="4600" b="1" dirty="0" smtClean="0">
                <a:solidFill>
                  <a:schemeClr val="bg1"/>
                </a:solidFill>
              </a:rPr>
              <a:t>Quinton Hazell</a:t>
            </a:r>
            <a:endParaRPr lang="da-DK" sz="4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7195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el 1"/>
          <p:cNvSpPr txBox="1">
            <a:spLocks/>
          </p:cNvSpPr>
          <p:nvPr/>
        </p:nvSpPr>
        <p:spPr bwMode="auto">
          <a:xfrm>
            <a:off x="467544" y="6762"/>
            <a:ext cx="822960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8453" tIns="49227" rIns="98453" bIns="49227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bg-BG" sz="4600" b="1" dirty="0">
                <a:solidFill>
                  <a:schemeClr val="bg1"/>
                </a:solidFill>
              </a:rPr>
              <a:t>История на </a:t>
            </a:r>
            <a:r>
              <a:rPr lang="da-DK" sz="4600" b="1" dirty="0" smtClean="0">
                <a:solidFill>
                  <a:schemeClr val="bg1"/>
                </a:solidFill>
              </a:rPr>
              <a:t>JP </a:t>
            </a:r>
            <a:r>
              <a:rPr lang="da-DK" sz="4600" b="1" dirty="0">
                <a:solidFill>
                  <a:schemeClr val="bg1"/>
                </a:solidFill>
              </a:rPr>
              <a:t>Group</a:t>
            </a:r>
            <a:endParaRPr lang="da-DK" sz="4600" dirty="0">
              <a:solidFill>
                <a:schemeClr val="bg1"/>
              </a:solidFill>
            </a:endParaRPr>
          </a:p>
        </p:txBody>
      </p:sp>
      <p:pic>
        <p:nvPicPr>
          <p:cNvPr id="2" name="Billed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09"/>
          <a:stretch/>
        </p:blipFill>
        <p:spPr>
          <a:xfrm>
            <a:off x="107504" y="742461"/>
            <a:ext cx="8960866" cy="4421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179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/>
    </mc:Choice>
    <mc:Fallback xmlns="">
      <p:transition spd="slow" advClick="0" advTm="1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857250"/>
          </a:xfrm>
        </p:spPr>
        <p:txBody>
          <a:bodyPr/>
          <a:lstStyle/>
          <a:p>
            <a:r>
              <a:rPr lang="da-DK" sz="4600" b="1" dirty="0">
                <a:solidFill>
                  <a:schemeClr val="bg1"/>
                </a:solidFill>
              </a:rPr>
              <a:t>JP </a:t>
            </a:r>
            <a:r>
              <a:rPr lang="bg-BG" sz="4600" b="1" dirty="0" smtClean="0">
                <a:solidFill>
                  <a:schemeClr val="bg1"/>
                </a:solidFill>
              </a:rPr>
              <a:t>факти и</a:t>
            </a:r>
            <a:r>
              <a:rPr lang="da-DK" sz="4600" b="1" dirty="0" smtClean="0">
                <a:solidFill>
                  <a:schemeClr val="bg1"/>
                </a:solidFill>
              </a:rPr>
              <a:t> </a:t>
            </a:r>
            <a:r>
              <a:rPr lang="bg-BG" sz="4600" b="1" dirty="0" smtClean="0">
                <a:solidFill>
                  <a:schemeClr val="bg1"/>
                </a:solidFill>
              </a:rPr>
              <a:t>цифри</a:t>
            </a:r>
            <a:endParaRPr lang="de-DE" sz="4600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214282" y="987574"/>
            <a:ext cx="9038238" cy="2963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4308475" indent="-4308475">
              <a:lnSpc>
                <a:spcPct val="150000"/>
              </a:lnSpc>
              <a:buNone/>
            </a:pPr>
            <a:r>
              <a:rPr lang="de-DE" sz="1600" b="1" u="sng" dirty="0" smtClean="0"/>
              <a:t>JP </a:t>
            </a:r>
            <a:r>
              <a:rPr lang="bg-BG" sz="1600" b="1" u="sng" dirty="0" smtClean="0"/>
              <a:t>цифри</a:t>
            </a:r>
            <a:r>
              <a:rPr lang="de-DE" sz="1600" b="1" u="sng" dirty="0" smtClean="0"/>
              <a:t>                                                 </a:t>
            </a:r>
            <a:r>
              <a:rPr lang="bg-BG" sz="1600" b="1" u="sng" dirty="0" smtClean="0"/>
              <a:t>Персонал</a:t>
            </a:r>
            <a:r>
              <a:rPr lang="de-DE" sz="1600" b="1" u="sng" dirty="0" smtClean="0"/>
              <a:t>            </a:t>
            </a:r>
            <a:r>
              <a:rPr lang="bg-BG" sz="1600" b="1" u="sng" dirty="0" smtClean="0"/>
              <a:t>Оборот</a:t>
            </a:r>
            <a:r>
              <a:rPr lang="de-DE" sz="1600" b="1" u="sng" dirty="0" smtClean="0"/>
              <a:t> 	</a:t>
            </a:r>
            <a:r>
              <a:rPr lang="bg-BG" sz="1600" b="1" u="sng" dirty="0" smtClean="0"/>
              <a:t>               </a:t>
            </a:r>
            <a:r>
              <a:rPr lang="de-DE" sz="1600" b="1" u="sng" dirty="0" smtClean="0">
                <a:sym typeface="Wingdings" pitchFamily="2" charset="2"/>
              </a:rPr>
              <a:t>m</a:t>
            </a:r>
            <a:r>
              <a:rPr lang="de-DE" sz="1600" b="1" u="sng" baseline="30000" dirty="0" smtClean="0"/>
              <a:t>2 </a:t>
            </a:r>
            <a:r>
              <a:rPr lang="de-DE" sz="1600" b="1" u="sng" dirty="0" smtClean="0"/>
              <a:t>	</a:t>
            </a:r>
            <a:r>
              <a:rPr lang="de-DE" sz="1600" b="1" u="sng" baseline="30000" dirty="0" smtClean="0"/>
              <a:t>  </a:t>
            </a:r>
            <a:endParaRPr lang="de-DE" sz="1600" b="1" u="sng" dirty="0" smtClean="0"/>
          </a:p>
          <a:p>
            <a:pPr marL="4308475" indent="-4308475">
              <a:lnSpc>
                <a:spcPct val="150000"/>
              </a:lnSpc>
              <a:buNone/>
            </a:pPr>
            <a:r>
              <a:rPr lang="de-DE" sz="1600" dirty="0" smtClean="0"/>
              <a:t>JP Group Automotive </a:t>
            </a:r>
            <a:r>
              <a:rPr lang="de-DE" sz="1600" dirty="0" err="1" smtClean="0"/>
              <a:t>Aftermarket</a:t>
            </a:r>
            <a:r>
              <a:rPr lang="de-DE" sz="1600" dirty="0" smtClean="0"/>
              <a:t>             125	 		45 </a:t>
            </a:r>
            <a:r>
              <a:rPr lang="bg-BG" sz="1600" dirty="0"/>
              <a:t>млн. евро </a:t>
            </a:r>
            <a:r>
              <a:rPr lang="de-DE" sz="1600" dirty="0" smtClean="0"/>
              <a:t>	23,000 </a:t>
            </a:r>
            <a:r>
              <a:rPr lang="de-DE" sz="1600" dirty="0" smtClean="0">
                <a:sym typeface="Wingdings" pitchFamily="2" charset="2"/>
              </a:rPr>
              <a:t>m</a:t>
            </a:r>
            <a:r>
              <a:rPr lang="de-DE" sz="1600" baseline="30000" dirty="0" smtClean="0"/>
              <a:t>2</a:t>
            </a:r>
          </a:p>
          <a:p>
            <a:pPr marL="4308475" indent="-4308475">
              <a:lnSpc>
                <a:spcPct val="150000"/>
              </a:lnSpc>
              <a:buNone/>
            </a:pPr>
            <a:r>
              <a:rPr lang="de-DE" sz="1600" dirty="0" smtClean="0"/>
              <a:t>JP Group International                   </a:t>
            </a:r>
            <a:r>
              <a:rPr lang="de-DE" sz="1600" dirty="0"/>
              <a:t> </a:t>
            </a:r>
            <a:r>
              <a:rPr lang="de-DE" sz="1600" dirty="0" smtClean="0"/>
              <a:t>            30			-	</a:t>
            </a:r>
            <a:r>
              <a:rPr lang="de-DE" sz="1600" baseline="30000" dirty="0" smtClean="0"/>
              <a:t>	-	</a:t>
            </a:r>
            <a:endParaRPr lang="de-DE" sz="1600" dirty="0" smtClean="0"/>
          </a:p>
          <a:p>
            <a:pPr marL="4308475" indent="-4308475">
              <a:lnSpc>
                <a:spcPct val="150000"/>
              </a:lnSpc>
              <a:buNone/>
            </a:pPr>
            <a:r>
              <a:rPr lang="de-DE" sz="1600" dirty="0" smtClean="0"/>
              <a:t>JPM – </a:t>
            </a:r>
            <a:r>
              <a:rPr lang="bg-BG" sz="1600" dirty="0" smtClean="0"/>
              <a:t>производство</a:t>
            </a:r>
            <a:r>
              <a:rPr lang="de-DE" sz="1600" dirty="0" smtClean="0"/>
              <a:t>                                 100			23 </a:t>
            </a:r>
            <a:r>
              <a:rPr lang="bg-BG" sz="1600" dirty="0"/>
              <a:t>млн. евро </a:t>
            </a:r>
            <a:r>
              <a:rPr lang="de-DE" sz="1600" dirty="0" smtClean="0"/>
              <a:t>	18,000 </a:t>
            </a:r>
            <a:r>
              <a:rPr lang="de-DE" sz="1600" dirty="0" smtClean="0">
                <a:sym typeface="Wingdings" pitchFamily="2" charset="2"/>
              </a:rPr>
              <a:t>m</a:t>
            </a:r>
            <a:r>
              <a:rPr lang="de-DE" sz="1600" baseline="30000" dirty="0" smtClean="0"/>
              <a:t>2</a:t>
            </a:r>
            <a:endParaRPr lang="de-DE" sz="1600" dirty="0" smtClean="0"/>
          </a:p>
          <a:p>
            <a:pPr marL="4308475" indent="-4308475">
              <a:lnSpc>
                <a:spcPct val="150000"/>
              </a:lnSpc>
              <a:buNone/>
            </a:pPr>
            <a:r>
              <a:rPr lang="de-DE" sz="1600" dirty="0" err="1" smtClean="0"/>
              <a:t>Hovwdiaudi</a:t>
            </a:r>
            <a:r>
              <a:rPr lang="de-DE" sz="1600" dirty="0" smtClean="0"/>
              <a:t> a/s                                             </a:t>
            </a:r>
            <a:r>
              <a:rPr lang="de-DE" sz="1600" dirty="0"/>
              <a:t>5</a:t>
            </a:r>
            <a:r>
              <a:rPr lang="de-DE" sz="1600" dirty="0" smtClean="0"/>
              <a:t>		  	  2 </a:t>
            </a:r>
            <a:r>
              <a:rPr lang="bg-BG" sz="1600" dirty="0"/>
              <a:t>млн. евро </a:t>
            </a:r>
            <a:r>
              <a:rPr lang="de-DE" sz="1600" dirty="0" smtClean="0"/>
              <a:t>	  1,500 </a:t>
            </a:r>
            <a:r>
              <a:rPr lang="de-DE" sz="1600" dirty="0" smtClean="0">
                <a:sym typeface="Wingdings" pitchFamily="2" charset="2"/>
              </a:rPr>
              <a:t>m</a:t>
            </a:r>
            <a:r>
              <a:rPr lang="de-DE" sz="1600" baseline="30000" dirty="0" smtClean="0"/>
              <a:t>2</a:t>
            </a:r>
            <a:endParaRPr lang="de-DE" sz="1600" dirty="0" smtClean="0"/>
          </a:p>
          <a:p>
            <a:pPr marL="4308475" indent="-4308475">
              <a:lnSpc>
                <a:spcPct val="150000"/>
              </a:lnSpc>
              <a:buNone/>
            </a:pPr>
            <a:r>
              <a:rPr lang="de-DE" sz="1600" u="sng" dirty="0" err="1" smtClean="0"/>
              <a:t>QuickPot</a:t>
            </a:r>
            <a:r>
              <a:rPr lang="de-DE" sz="1600" u="sng" dirty="0" smtClean="0"/>
              <a:t>:                                                   140 			30</a:t>
            </a:r>
            <a:r>
              <a:rPr lang="bg-BG" sz="1600" u="sng" dirty="0" smtClean="0"/>
              <a:t> млн. евро</a:t>
            </a:r>
            <a:r>
              <a:rPr lang="de-DE" sz="1600" u="sng" dirty="0" smtClean="0"/>
              <a:t>	17,500 </a:t>
            </a:r>
            <a:r>
              <a:rPr lang="de-DE" sz="1600" u="sng" dirty="0" smtClean="0">
                <a:sym typeface="Wingdings" pitchFamily="2" charset="2"/>
              </a:rPr>
              <a:t>m</a:t>
            </a:r>
            <a:r>
              <a:rPr lang="de-DE" sz="1600" u="sng" baseline="30000" dirty="0" smtClean="0"/>
              <a:t>2</a:t>
            </a:r>
            <a:endParaRPr lang="de-DE" sz="1600" u="sng" dirty="0" smtClean="0"/>
          </a:p>
          <a:p>
            <a:pPr marL="4308475" indent="-4308475">
              <a:lnSpc>
                <a:spcPct val="150000"/>
              </a:lnSpc>
              <a:buNone/>
            </a:pPr>
            <a:r>
              <a:rPr lang="de-DE" sz="1600" b="1" u="sng" dirty="0" smtClean="0"/>
              <a:t>Total:                                                         400                      100 </a:t>
            </a:r>
            <a:r>
              <a:rPr lang="bg-BG" sz="1600" b="1" u="sng" dirty="0" smtClean="0"/>
              <a:t>млн. евро</a:t>
            </a:r>
            <a:r>
              <a:rPr lang="de-DE" sz="1600" b="1" u="sng" dirty="0" smtClean="0"/>
              <a:t>	60,000 </a:t>
            </a:r>
            <a:r>
              <a:rPr lang="de-DE" sz="1600" b="1" u="sng" dirty="0" smtClean="0">
                <a:sym typeface="Wingdings" pitchFamily="2" charset="2"/>
              </a:rPr>
              <a:t>m</a:t>
            </a:r>
            <a:r>
              <a:rPr lang="de-DE" sz="1600" b="1" u="sng" baseline="30000" dirty="0" smtClean="0"/>
              <a:t>2</a:t>
            </a:r>
            <a:endParaRPr lang="de-DE" sz="1600" b="1" u="sng" dirty="0" smtClean="0"/>
          </a:p>
          <a:p>
            <a:pPr marL="4308475" indent="-4308475">
              <a:buFontTx/>
              <a:buNone/>
            </a:pPr>
            <a:r>
              <a:rPr lang="da-DK" sz="1600" dirty="0" smtClean="0"/>
              <a:t/>
            </a:r>
            <a:br>
              <a:rPr lang="da-DK" sz="1600" dirty="0" smtClean="0"/>
            </a:br>
            <a:endParaRPr lang="da-DK" sz="1600" dirty="0" smtClean="0"/>
          </a:p>
          <a:p>
            <a:pPr marL="4308475" indent="-4308475">
              <a:buFontTx/>
              <a:buNone/>
            </a:pPr>
            <a:r>
              <a:rPr lang="da-DK" sz="2800" dirty="0" smtClean="0"/>
              <a:t>				</a:t>
            </a:r>
            <a:endParaRPr lang="da-DK" sz="2800" dirty="0"/>
          </a:p>
        </p:txBody>
      </p:sp>
    </p:spTree>
    <p:extLst>
      <p:ext uri="{BB962C8B-B14F-4D97-AF65-F5344CB8AC3E}">
        <p14:creationId xmlns:p14="http://schemas.microsoft.com/office/powerpoint/2010/main" val="508897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4"/>
          <p:cNvSpPr>
            <a:spLocks noChangeArrowheads="1"/>
          </p:cNvSpPr>
          <p:nvPr/>
        </p:nvSpPr>
        <p:spPr bwMode="auto">
          <a:xfrm>
            <a:off x="4656510" y="1340636"/>
            <a:ext cx="71438" cy="54769"/>
          </a:xfrm>
          <a:prstGeom prst="ellipse">
            <a:avLst/>
          </a:prstGeom>
          <a:solidFill>
            <a:srgbClr val="CC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da-DK"/>
          </a:p>
        </p:txBody>
      </p:sp>
      <p:sp>
        <p:nvSpPr>
          <p:cNvPr id="8" name="Oval 5"/>
          <p:cNvSpPr>
            <a:spLocks noChangeArrowheads="1"/>
          </p:cNvSpPr>
          <p:nvPr/>
        </p:nvSpPr>
        <p:spPr bwMode="auto">
          <a:xfrm>
            <a:off x="1857359" y="2196702"/>
            <a:ext cx="71437" cy="54769"/>
          </a:xfrm>
          <a:prstGeom prst="ellipse">
            <a:avLst/>
          </a:prstGeom>
          <a:solidFill>
            <a:srgbClr val="CC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da-DK"/>
          </a:p>
        </p:txBody>
      </p:sp>
      <p:sp>
        <p:nvSpPr>
          <p:cNvPr id="9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844154"/>
          </a:xfrm>
        </p:spPr>
        <p:txBody>
          <a:bodyPr/>
          <a:lstStyle/>
          <a:p>
            <a:r>
              <a:rPr lang="de-DE" sz="4600" b="1" dirty="0">
                <a:solidFill>
                  <a:schemeClr val="bg1"/>
                </a:solidFill>
              </a:rPr>
              <a:t>JP Group - </a:t>
            </a:r>
            <a:r>
              <a:rPr lang="bg-BG" sz="4600" b="1" dirty="0" smtClean="0">
                <a:solidFill>
                  <a:schemeClr val="bg1"/>
                </a:solidFill>
              </a:rPr>
              <a:t>офиси</a:t>
            </a:r>
            <a:endParaRPr lang="de-DE" sz="4600" b="1" dirty="0">
              <a:solidFill>
                <a:schemeClr val="bg1"/>
              </a:solidFill>
            </a:endParaRPr>
          </a:p>
        </p:txBody>
      </p:sp>
      <p:pic>
        <p:nvPicPr>
          <p:cNvPr id="3075" name="Picture 3" descr="C:\Documents and Settings\NAK\Desktop\Verde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43558"/>
            <a:ext cx="9144000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al 5"/>
          <p:cNvSpPr>
            <a:spLocks noChangeArrowheads="1"/>
          </p:cNvSpPr>
          <p:nvPr/>
        </p:nvSpPr>
        <p:spPr bwMode="auto">
          <a:xfrm>
            <a:off x="4265303" y="1219321"/>
            <a:ext cx="142875" cy="109538"/>
          </a:xfrm>
          <a:prstGeom prst="ellipse">
            <a:avLst/>
          </a:prstGeom>
          <a:solidFill>
            <a:srgbClr val="CC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da-DK"/>
          </a:p>
        </p:txBody>
      </p:sp>
      <p:sp>
        <p:nvSpPr>
          <p:cNvPr id="13" name="Oval 12"/>
          <p:cNvSpPr>
            <a:spLocks noChangeAspect="1"/>
          </p:cNvSpPr>
          <p:nvPr/>
        </p:nvSpPr>
        <p:spPr>
          <a:xfrm>
            <a:off x="5219054" y="1274088"/>
            <a:ext cx="73026" cy="54770"/>
          </a:xfrm>
          <a:prstGeom prst="ellipse">
            <a:avLst/>
          </a:prstGeom>
          <a:solidFill>
            <a:srgbClr val="C00000"/>
          </a:solidFill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Oval 21"/>
          <p:cNvSpPr>
            <a:spLocks noChangeAspect="1"/>
          </p:cNvSpPr>
          <p:nvPr/>
        </p:nvSpPr>
        <p:spPr>
          <a:xfrm>
            <a:off x="4139952" y="1744450"/>
            <a:ext cx="73026" cy="54770"/>
          </a:xfrm>
          <a:prstGeom prst="ellipse">
            <a:avLst/>
          </a:prstGeom>
          <a:solidFill>
            <a:srgbClr val="C00000"/>
          </a:solidFill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/>
          <p:cNvSpPr>
            <a:spLocks noChangeAspect="1"/>
          </p:cNvSpPr>
          <p:nvPr/>
        </p:nvSpPr>
        <p:spPr>
          <a:xfrm>
            <a:off x="539552" y="1771834"/>
            <a:ext cx="73026" cy="54770"/>
          </a:xfrm>
          <a:prstGeom prst="ellipse">
            <a:avLst/>
          </a:prstGeom>
          <a:solidFill>
            <a:srgbClr val="C00000"/>
          </a:solidFill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/>
          <p:cNvSpPr>
            <a:spLocks noChangeAspect="1"/>
          </p:cNvSpPr>
          <p:nvPr/>
        </p:nvSpPr>
        <p:spPr>
          <a:xfrm>
            <a:off x="4860032" y="1599643"/>
            <a:ext cx="73026" cy="54770"/>
          </a:xfrm>
          <a:prstGeom prst="ellipse">
            <a:avLst/>
          </a:prstGeom>
          <a:solidFill>
            <a:srgbClr val="C00000"/>
          </a:solidFill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Oval 26"/>
          <p:cNvSpPr>
            <a:spLocks noChangeAspect="1"/>
          </p:cNvSpPr>
          <p:nvPr/>
        </p:nvSpPr>
        <p:spPr>
          <a:xfrm>
            <a:off x="4283968" y="1382854"/>
            <a:ext cx="73026" cy="54770"/>
          </a:xfrm>
          <a:prstGeom prst="ellipse">
            <a:avLst/>
          </a:prstGeom>
          <a:solidFill>
            <a:srgbClr val="C00000"/>
          </a:solidFill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rgbClr val="00B0F0"/>
              </a:solidFill>
            </a:endParaRPr>
          </a:p>
        </p:txBody>
      </p:sp>
      <p:sp>
        <p:nvSpPr>
          <p:cNvPr id="29" name="Oval 28"/>
          <p:cNvSpPr>
            <a:spLocks noChangeAspect="1"/>
          </p:cNvSpPr>
          <p:nvPr/>
        </p:nvSpPr>
        <p:spPr>
          <a:xfrm>
            <a:off x="4716016" y="1285866"/>
            <a:ext cx="73026" cy="54770"/>
          </a:xfrm>
          <a:prstGeom prst="ellipse">
            <a:avLst/>
          </a:prstGeom>
          <a:solidFill>
            <a:srgbClr val="C00000"/>
          </a:solidFill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Oval 29"/>
          <p:cNvSpPr>
            <a:spLocks noChangeAspect="1"/>
          </p:cNvSpPr>
          <p:nvPr/>
        </p:nvSpPr>
        <p:spPr>
          <a:xfrm>
            <a:off x="7955358" y="1860058"/>
            <a:ext cx="73026" cy="54770"/>
          </a:xfrm>
          <a:prstGeom prst="ellipse">
            <a:avLst/>
          </a:prstGeom>
          <a:solidFill>
            <a:srgbClr val="C00000"/>
          </a:solidFill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Oval 23"/>
          <p:cNvSpPr>
            <a:spLocks noChangeAspect="1"/>
          </p:cNvSpPr>
          <p:nvPr/>
        </p:nvSpPr>
        <p:spPr>
          <a:xfrm>
            <a:off x="4572000" y="1329613"/>
            <a:ext cx="73026" cy="54770"/>
          </a:xfrm>
          <a:prstGeom prst="ellipse">
            <a:avLst/>
          </a:prstGeom>
          <a:solidFill>
            <a:srgbClr val="C00000"/>
          </a:solidFill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Rektangel 1"/>
          <p:cNvSpPr/>
          <p:nvPr/>
        </p:nvSpPr>
        <p:spPr>
          <a:xfrm>
            <a:off x="2771800" y="1131590"/>
            <a:ext cx="1656184" cy="2000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bg-BG" sz="700" b="1" dirty="0" smtClean="0"/>
              <a:t>Дания - </a:t>
            </a:r>
            <a:r>
              <a:rPr lang="bg-BG" sz="700" b="1" dirty="0" err="1" smtClean="0"/>
              <a:t>Виборг</a:t>
            </a:r>
            <a:endParaRPr lang="en-US" sz="700" b="1" dirty="0"/>
          </a:p>
        </p:txBody>
      </p:sp>
      <p:sp>
        <p:nvSpPr>
          <p:cNvPr id="3" name="Rektangel 2"/>
          <p:cNvSpPr/>
          <p:nvPr/>
        </p:nvSpPr>
        <p:spPr>
          <a:xfrm>
            <a:off x="2183459" y="1348194"/>
            <a:ext cx="1923925" cy="20005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/>
            <a:r>
              <a:rPr lang="bg-BG" sz="700" b="1" dirty="0" smtClean="0"/>
              <a:t>Германия – Камен/Дортмунд</a:t>
            </a:r>
            <a:endParaRPr lang="en-US" sz="700" b="1" dirty="0"/>
          </a:p>
        </p:txBody>
      </p:sp>
      <p:sp>
        <p:nvSpPr>
          <p:cNvPr id="4" name="Rektangel 3"/>
          <p:cNvSpPr/>
          <p:nvPr/>
        </p:nvSpPr>
        <p:spPr>
          <a:xfrm>
            <a:off x="-396552" y="1563638"/>
            <a:ext cx="1872208" cy="2000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bg-BG" sz="700" b="1" dirty="0" smtClean="0"/>
              <a:t>САЩ </a:t>
            </a:r>
            <a:r>
              <a:rPr lang="en-US" sz="700" b="1" dirty="0" smtClean="0"/>
              <a:t>– </a:t>
            </a:r>
            <a:r>
              <a:rPr lang="bg-BG" sz="700" b="1" dirty="0" smtClean="0"/>
              <a:t>Лос </a:t>
            </a:r>
            <a:r>
              <a:rPr lang="bg-BG" sz="700" b="1" dirty="0" err="1" smtClean="0"/>
              <a:t>Анджелис</a:t>
            </a:r>
            <a:endParaRPr lang="en-US" sz="700" b="1" dirty="0"/>
          </a:p>
        </p:txBody>
      </p:sp>
      <p:sp>
        <p:nvSpPr>
          <p:cNvPr id="5" name="Rektangel 4"/>
          <p:cNvSpPr/>
          <p:nvPr/>
        </p:nvSpPr>
        <p:spPr>
          <a:xfrm>
            <a:off x="3144880" y="1779662"/>
            <a:ext cx="1317990" cy="20005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/>
            <a:r>
              <a:rPr lang="bg-BG" sz="700" b="1" dirty="0" smtClean="0"/>
              <a:t>Алжир - </a:t>
            </a:r>
            <a:r>
              <a:rPr lang="bg-BG" sz="700" b="1" dirty="0" err="1" smtClean="0"/>
              <a:t>Алжир</a:t>
            </a:r>
            <a:endParaRPr lang="en-US" sz="700" b="1" dirty="0"/>
          </a:p>
        </p:txBody>
      </p:sp>
      <p:sp>
        <p:nvSpPr>
          <p:cNvPr id="11" name="Rektangel 10"/>
          <p:cNvSpPr/>
          <p:nvPr/>
        </p:nvSpPr>
        <p:spPr>
          <a:xfrm>
            <a:off x="7092280" y="1708234"/>
            <a:ext cx="1332416" cy="20005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/>
            <a:r>
              <a:rPr lang="bg-BG" sz="700" b="1" dirty="0" smtClean="0"/>
              <a:t>Китай - Шанхай</a:t>
            </a:r>
            <a:endParaRPr lang="en-US" sz="700" b="1" dirty="0"/>
          </a:p>
        </p:txBody>
      </p:sp>
      <p:sp>
        <p:nvSpPr>
          <p:cNvPr id="12" name="Rektangel 11"/>
          <p:cNvSpPr/>
          <p:nvPr/>
        </p:nvSpPr>
        <p:spPr>
          <a:xfrm>
            <a:off x="3923928" y="1060162"/>
            <a:ext cx="1300356" cy="20005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/>
            <a:r>
              <a:rPr lang="bg-BG" sz="700" b="1" dirty="0" smtClean="0"/>
              <a:t>Литва - Каунас</a:t>
            </a:r>
            <a:endParaRPr lang="en-US" sz="700" b="1" dirty="0"/>
          </a:p>
        </p:txBody>
      </p:sp>
      <p:sp>
        <p:nvSpPr>
          <p:cNvPr id="14" name="Rektangel 13"/>
          <p:cNvSpPr/>
          <p:nvPr/>
        </p:nvSpPr>
        <p:spPr>
          <a:xfrm>
            <a:off x="4860032" y="1204178"/>
            <a:ext cx="1313180" cy="20005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/>
            <a:r>
              <a:rPr lang="bg-BG" sz="700" b="1" dirty="0" smtClean="0"/>
              <a:t>Русия - </a:t>
            </a:r>
            <a:r>
              <a:rPr lang="bg-BG" sz="700" b="1" dirty="0" err="1" smtClean="0"/>
              <a:t>москва</a:t>
            </a:r>
            <a:endParaRPr lang="en-US" sz="700" b="1" dirty="0"/>
          </a:p>
        </p:txBody>
      </p:sp>
      <p:sp>
        <p:nvSpPr>
          <p:cNvPr id="15" name="Rektangel 14"/>
          <p:cNvSpPr/>
          <p:nvPr/>
        </p:nvSpPr>
        <p:spPr>
          <a:xfrm>
            <a:off x="4356994" y="1636728"/>
            <a:ext cx="1473480" cy="20005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/>
            <a:r>
              <a:rPr lang="bg-BG" sz="700" b="1" dirty="0" smtClean="0"/>
              <a:t>Турция - Истанбул</a:t>
            </a:r>
            <a:endParaRPr lang="en-US" sz="700" b="1" dirty="0"/>
          </a:p>
        </p:txBody>
      </p:sp>
      <p:sp>
        <p:nvSpPr>
          <p:cNvPr id="17" name="Rektangel 16"/>
          <p:cNvSpPr/>
          <p:nvPr/>
        </p:nvSpPr>
        <p:spPr>
          <a:xfrm>
            <a:off x="3995936" y="1348194"/>
            <a:ext cx="1426994" cy="20005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/>
            <a:r>
              <a:rPr lang="bg-BG" sz="700" b="1" dirty="0" smtClean="0"/>
              <a:t>Полша - Варшава</a:t>
            </a:r>
            <a:endParaRPr lang="en-US" sz="7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Rectangle 2"/>
          <p:cNvSpPr txBox="1">
            <a:spLocks noChangeArrowheads="1"/>
          </p:cNvSpPr>
          <p:nvPr/>
        </p:nvSpPr>
        <p:spPr>
          <a:xfrm>
            <a:off x="-35496" y="71412"/>
            <a:ext cx="9144000" cy="844154"/>
          </a:xfrm>
          <a:prstGeom prst="rect">
            <a:avLst/>
          </a:prstGeom>
        </p:spPr>
        <p:txBody>
          <a:bodyPr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da-DK" sz="4600" b="1" kern="0" dirty="0" smtClean="0">
                <a:solidFill>
                  <a:schemeClr val="bg1"/>
                </a:solidFill>
              </a:rPr>
              <a:t>JP Group – </a:t>
            </a:r>
            <a:r>
              <a:rPr lang="bg-BG" sz="4600" b="1" kern="0" dirty="0" smtClean="0">
                <a:solidFill>
                  <a:schemeClr val="bg1"/>
                </a:solidFill>
              </a:rPr>
              <a:t>клиенти по света</a:t>
            </a:r>
            <a:endParaRPr lang="de-DE" sz="4600" b="1" kern="0" dirty="0">
              <a:solidFill>
                <a:schemeClr val="bg1"/>
              </a:solidFill>
            </a:endParaRPr>
          </a:p>
        </p:txBody>
      </p:sp>
      <p:pic>
        <p:nvPicPr>
          <p:cNvPr id="2" name="Billed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44154"/>
            <a:ext cx="9143245" cy="3455788"/>
          </a:xfrm>
          <a:prstGeom prst="rect">
            <a:avLst/>
          </a:prstGeom>
        </p:spPr>
      </p:pic>
      <p:sp>
        <p:nvSpPr>
          <p:cNvPr id="175" name="Rektangel 174"/>
          <p:cNvSpPr/>
          <p:nvPr/>
        </p:nvSpPr>
        <p:spPr>
          <a:xfrm>
            <a:off x="3205423" y="3797509"/>
            <a:ext cx="3814849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bg-BG" sz="16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Продажби в повече от 90 държави.</a:t>
            </a:r>
            <a:endParaRPr lang="da-DK" sz="16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00394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JP Final Edit_V2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67536" cy="3867894"/>
          </a:xfrm>
        </p:spPr>
      </p:pic>
    </p:spTree>
    <p:extLst>
      <p:ext uri="{BB962C8B-B14F-4D97-AF65-F5344CB8AC3E}">
        <p14:creationId xmlns:p14="http://schemas.microsoft.com/office/powerpoint/2010/main" val="2979754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41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6762"/>
            <a:ext cx="9144000" cy="857250"/>
          </a:xfrm>
        </p:spPr>
        <p:txBody>
          <a:bodyPr/>
          <a:lstStyle/>
          <a:p>
            <a:r>
              <a:rPr lang="bg-BG" sz="3200" b="1" dirty="0" smtClean="0">
                <a:solidFill>
                  <a:schemeClr val="bg1"/>
                </a:solidFill>
              </a:rPr>
              <a:t>Структура на марката</a:t>
            </a:r>
            <a:r>
              <a:rPr lang="da-DK" sz="3200" b="1" dirty="0" smtClean="0">
                <a:solidFill>
                  <a:schemeClr val="bg1"/>
                </a:solidFill>
              </a:rPr>
              <a:t> JP </a:t>
            </a:r>
            <a:r>
              <a:rPr lang="da-DK" sz="3200" b="1" dirty="0">
                <a:solidFill>
                  <a:schemeClr val="bg1"/>
                </a:solidFill>
              </a:rPr>
              <a:t>Group Automotive</a:t>
            </a:r>
          </a:p>
        </p:txBody>
      </p:sp>
      <p:sp>
        <p:nvSpPr>
          <p:cNvPr id="3" name="Pladsholder til indhold 2"/>
          <p:cNvSpPr>
            <a:spLocks noGrp="1"/>
          </p:cNvSpPr>
          <p:nvPr>
            <p:ph idx="1"/>
          </p:nvPr>
        </p:nvSpPr>
        <p:spPr>
          <a:xfrm>
            <a:off x="2051720" y="1275606"/>
            <a:ext cx="6840760" cy="2628508"/>
          </a:xfrm>
        </p:spPr>
        <p:txBody>
          <a:bodyPr/>
          <a:lstStyle/>
          <a:p>
            <a:pPr lvl="2"/>
            <a:r>
              <a:rPr lang="da-DK" sz="1200" dirty="0"/>
              <a:t>QH </a:t>
            </a:r>
            <a:r>
              <a:rPr lang="bg-BG" sz="1200" dirty="0"/>
              <a:t>Линия (16 000 артикула</a:t>
            </a:r>
            <a:r>
              <a:rPr lang="bg-BG" sz="1200" dirty="0" smtClean="0"/>
              <a:t>):</a:t>
            </a:r>
            <a:endParaRPr lang="da-DK" sz="1200" dirty="0"/>
          </a:p>
          <a:p>
            <a:pPr lvl="3"/>
            <a:r>
              <a:rPr lang="bg-BG" sz="1200" dirty="0"/>
              <a:t>Висококачествени резервни части и аксесоари за европейски и азиатски автомобили.</a:t>
            </a:r>
            <a:endParaRPr lang="en-US" sz="1200" dirty="0" smtClean="0"/>
          </a:p>
          <a:p>
            <a:pPr marL="914400" lvl="2" indent="0">
              <a:buNone/>
            </a:pPr>
            <a:endParaRPr lang="da-DK" sz="1200" dirty="0" smtClean="0"/>
          </a:p>
          <a:p>
            <a:pPr marL="914400" lvl="2" indent="0">
              <a:buNone/>
            </a:pPr>
            <a:endParaRPr lang="da-DK" sz="1200" dirty="0" smtClean="0"/>
          </a:p>
          <a:p>
            <a:pPr lvl="2"/>
            <a:r>
              <a:rPr lang="da-DK" sz="1200" dirty="0"/>
              <a:t>JP </a:t>
            </a:r>
            <a:r>
              <a:rPr lang="da-DK" sz="1200" dirty="0" smtClean="0"/>
              <a:t>Line </a:t>
            </a:r>
            <a:r>
              <a:rPr lang="en-US" sz="1200" dirty="0"/>
              <a:t>JP </a:t>
            </a:r>
            <a:r>
              <a:rPr lang="bg-BG" sz="1200" dirty="0"/>
              <a:t>Линия (11 000 артикула</a:t>
            </a:r>
            <a:r>
              <a:rPr lang="bg-BG" sz="1200" dirty="0" smtClean="0"/>
              <a:t>)</a:t>
            </a:r>
            <a:r>
              <a:rPr lang="da-DK" sz="1200" dirty="0" smtClean="0"/>
              <a:t>:</a:t>
            </a:r>
            <a:endParaRPr lang="da-DK" sz="1200" dirty="0"/>
          </a:p>
          <a:p>
            <a:pPr lvl="3"/>
            <a:r>
              <a:rPr lang="bg-BG" sz="1200" dirty="0"/>
              <a:t>Качествени резервни части, ауспуси (изпускателна система) и аксесоари за европейски и азиатски коли с фокус върху немските автомобили.</a:t>
            </a:r>
            <a:endParaRPr lang="da-DK" sz="1200" dirty="0" smtClean="0"/>
          </a:p>
          <a:p>
            <a:pPr marL="1371600" lvl="3" indent="0">
              <a:buNone/>
            </a:pPr>
            <a:endParaRPr lang="da-DK" sz="1200" dirty="0" smtClean="0"/>
          </a:p>
          <a:p>
            <a:pPr lvl="2"/>
            <a:r>
              <a:rPr lang="bg-BG" sz="1200" dirty="0"/>
              <a:t>Класическа линия (6 000 артикула</a:t>
            </a:r>
            <a:r>
              <a:rPr lang="bg-BG" sz="1200" dirty="0" smtClean="0"/>
              <a:t>)</a:t>
            </a:r>
            <a:r>
              <a:rPr lang="da-DK" sz="1200" dirty="0" smtClean="0"/>
              <a:t>:</a:t>
            </a:r>
            <a:endParaRPr lang="da-DK" sz="1200" dirty="0"/>
          </a:p>
          <a:p>
            <a:pPr lvl="3"/>
            <a:r>
              <a:rPr lang="bg-BG" sz="1200" dirty="0"/>
              <a:t>Изключително висококачествени </a:t>
            </a:r>
            <a:r>
              <a:rPr lang="bg-BG" sz="1200" dirty="0" err="1"/>
              <a:t>резерни</a:t>
            </a:r>
            <a:r>
              <a:rPr lang="bg-BG" sz="1200" dirty="0"/>
              <a:t> части и аксесоари за класически автомобили от VAG, </a:t>
            </a:r>
            <a:r>
              <a:rPr lang="bg-BG" sz="1200" dirty="0" err="1"/>
              <a:t>Porsche</a:t>
            </a:r>
            <a:r>
              <a:rPr lang="bg-BG" sz="1200" dirty="0"/>
              <a:t> и </a:t>
            </a:r>
            <a:r>
              <a:rPr lang="bg-BG" sz="1200" dirty="0" err="1"/>
              <a:t>Mercedes-Benz</a:t>
            </a:r>
            <a:r>
              <a:rPr lang="bg-BG" sz="1200" dirty="0"/>
              <a:t>.</a:t>
            </a:r>
            <a:endParaRPr lang="de-DE" sz="1200" dirty="0"/>
          </a:p>
        </p:txBody>
      </p:sp>
      <p:pic>
        <p:nvPicPr>
          <p:cNvPr id="7" name="Billed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658" y="3363838"/>
            <a:ext cx="2440544" cy="514291"/>
          </a:xfrm>
          <a:prstGeom prst="rect">
            <a:avLst/>
          </a:prstGeom>
        </p:spPr>
      </p:pic>
      <p:pic>
        <p:nvPicPr>
          <p:cNvPr id="8" name="Billed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859" y="2345491"/>
            <a:ext cx="1811648" cy="514291"/>
          </a:xfrm>
          <a:prstGeom prst="rect">
            <a:avLst/>
          </a:prstGeom>
        </p:spPr>
      </p:pic>
      <p:pic>
        <p:nvPicPr>
          <p:cNvPr id="9" name="Billed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808" y="1203598"/>
            <a:ext cx="1182455" cy="727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458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 txBox="1">
            <a:spLocks noChangeArrowheads="1"/>
          </p:cNvSpPr>
          <p:nvPr/>
        </p:nvSpPr>
        <p:spPr bwMode="auto">
          <a:xfrm>
            <a:off x="0" y="0"/>
            <a:ext cx="9144000" cy="8441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endParaRPr lang="da-DK" sz="4800" b="1" dirty="0">
              <a:solidFill>
                <a:schemeClr val="bg1"/>
              </a:solidFill>
            </a:endParaRP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4499992" y="1440364"/>
            <a:ext cx="9144000" cy="8441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endParaRPr lang="da-DK" sz="4800" b="1" dirty="0">
              <a:solidFill>
                <a:schemeClr val="bg1"/>
              </a:solidFill>
            </a:endParaRPr>
          </a:p>
        </p:txBody>
      </p:sp>
      <p:sp>
        <p:nvSpPr>
          <p:cNvPr id="9" name="Titel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857250"/>
          </a:xfrm>
        </p:spPr>
        <p:txBody>
          <a:bodyPr/>
          <a:lstStyle/>
          <a:p>
            <a:r>
              <a:rPr lang="bg-BG" sz="3800" b="1" dirty="0" smtClean="0">
                <a:solidFill>
                  <a:schemeClr val="bg1"/>
                </a:solidFill>
              </a:rPr>
              <a:t>Продуктови групи </a:t>
            </a:r>
            <a:r>
              <a:rPr lang="da-DK" sz="3800" b="1" dirty="0" smtClean="0">
                <a:solidFill>
                  <a:schemeClr val="bg1"/>
                </a:solidFill>
              </a:rPr>
              <a:t>Quinton Hazell</a:t>
            </a:r>
            <a:endParaRPr lang="da-DK" sz="3800" dirty="0"/>
          </a:p>
        </p:txBody>
      </p:sp>
      <p:pic>
        <p:nvPicPr>
          <p:cNvPr id="7" name="Picture 4" descr="C:\Users\MPE\AppData\Local\Microsoft\Windows\Temporary Internet Files\Content.Outlook\0VOO9DWD\Brakes.jpg"/>
          <p:cNvPicPr preferRelativeResize="0"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3910" y="1128422"/>
            <a:ext cx="540000" cy="540000"/>
          </a:xfrm>
          <a:prstGeom prst="ellipse">
            <a:avLst/>
          </a:prstGeom>
          <a:ln w="1905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Pladsholder til indhold 2"/>
          <p:cNvSpPr>
            <a:spLocks noGrp="1"/>
          </p:cNvSpPr>
          <p:nvPr>
            <p:ph idx="1"/>
          </p:nvPr>
        </p:nvSpPr>
        <p:spPr>
          <a:xfrm>
            <a:off x="1076141" y="1236404"/>
            <a:ext cx="2880320" cy="324036"/>
          </a:xfrm>
        </p:spPr>
        <p:txBody>
          <a:bodyPr/>
          <a:lstStyle/>
          <a:p>
            <a:r>
              <a:rPr lang="bg-BG" sz="2000" b="1" dirty="0" smtClean="0"/>
              <a:t>СПИРАЧКИ</a:t>
            </a:r>
            <a:endParaRPr lang="da-DK" dirty="0"/>
          </a:p>
        </p:txBody>
      </p:sp>
      <p:pic>
        <p:nvPicPr>
          <p:cNvPr id="13" name="Picture 2" descr="C:\Users\MPE\AppData\Local\Microsoft\Windows\Temporary Internet Files\Content.Outlook\0VOO9DWD\Steering-and-Suspension.jpg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910" y="1887273"/>
            <a:ext cx="540000" cy="540000"/>
          </a:xfrm>
          <a:prstGeom prst="ellipse">
            <a:avLst/>
          </a:prstGeom>
          <a:ln w="22225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Pladsholder til indhold 2"/>
          <p:cNvSpPr txBox="1">
            <a:spLocks/>
          </p:cNvSpPr>
          <p:nvPr/>
        </p:nvSpPr>
        <p:spPr bwMode="auto">
          <a:xfrm>
            <a:off x="1043608" y="1973186"/>
            <a:ext cx="4104456" cy="324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bg-BG" sz="2000" b="1" dirty="0" smtClean="0"/>
              <a:t>УПРАВЛЕНИЕ</a:t>
            </a:r>
            <a:r>
              <a:rPr lang="da-DK" sz="2000" b="1" dirty="0" smtClean="0"/>
              <a:t>&amp;</a:t>
            </a:r>
            <a:r>
              <a:rPr lang="bg-BG" sz="2000" b="1" dirty="0" smtClean="0"/>
              <a:t>ОКАЧВАНЕ</a:t>
            </a:r>
            <a:endParaRPr lang="da-DK" sz="2000" b="1" dirty="0"/>
          </a:p>
        </p:txBody>
      </p:sp>
      <p:sp>
        <p:nvSpPr>
          <p:cNvPr id="15" name="Pladsholder til indhold 2"/>
          <p:cNvSpPr txBox="1">
            <a:spLocks/>
          </p:cNvSpPr>
          <p:nvPr/>
        </p:nvSpPr>
        <p:spPr bwMode="auto">
          <a:xfrm>
            <a:off x="1043608" y="3433307"/>
            <a:ext cx="2880320" cy="324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bg-BG" sz="2000" b="1" dirty="0" smtClean="0"/>
              <a:t>ТРАНСМИСИЯ</a:t>
            </a:r>
            <a:endParaRPr lang="da-DK" sz="2000" b="1" dirty="0"/>
          </a:p>
        </p:txBody>
      </p:sp>
      <p:sp>
        <p:nvSpPr>
          <p:cNvPr id="16" name="Pladsholder til indhold 2"/>
          <p:cNvSpPr txBox="1">
            <a:spLocks/>
          </p:cNvSpPr>
          <p:nvPr/>
        </p:nvSpPr>
        <p:spPr bwMode="auto">
          <a:xfrm>
            <a:off x="6012160" y="2791152"/>
            <a:ext cx="2880320" cy="324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bg-BG" sz="2000" b="1" dirty="0" smtClean="0"/>
              <a:t>ФИЛТРИ</a:t>
            </a:r>
            <a:endParaRPr lang="da-DK" sz="2000" b="1" dirty="0"/>
          </a:p>
        </p:txBody>
      </p:sp>
      <p:sp>
        <p:nvSpPr>
          <p:cNvPr id="17" name="Pladsholder til indhold 2"/>
          <p:cNvSpPr txBox="1">
            <a:spLocks/>
          </p:cNvSpPr>
          <p:nvPr/>
        </p:nvSpPr>
        <p:spPr bwMode="auto">
          <a:xfrm>
            <a:off x="6012160" y="1995255"/>
            <a:ext cx="2880320" cy="324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bg-BG" sz="2000" b="1" dirty="0" smtClean="0"/>
              <a:t>ЕЛЕКТРИЧЕСКА СИКТЕМА</a:t>
            </a:r>
            <a:endParaRPr lang="da-DK" sz="2000" b="1" dirty="0"/>
          </a:p>
        </p:txBody>
      </p:sp>
      <p:sp>
        <p:nvSpPr>
          <p:cNvPr id="18" name="Pladsholder til indhold 2"/>
          <p:cNvSpPr txBox="1">
            <a:spLocks/>
          </p:cNvSpPr>
          <p:nvPr/>
        </p:nvSpPr>
        <p:spPr bwMode="auto">
          <a:xfrm>
            <a:off x="6001622" y="1236404"/>
            <a:ext cx="2880320" cy="324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bg-BG" sz="2000" b="1" dirty="0" smtClean="0"/>
              <a:t>ОХЛАЖДАНЕ</a:t>
            </a:r>
            <a:endParaRPr lang="da-DK" sz="2000" b="1" dirty="0"/>
          </a:p>
        </p:txBody>
      </p:sp>
      <p:sp>
        <p:nvSpPr>
          <p:cNvPr id="20" name="Pladsholder til indhold 2"/>
          <p:cNvSpPr txBox="1">
            <a:spLocks/>
          </p:cNvSpPr>
          <p:nvPr/>
        </p:nvSpPr>
        <p:spPr bwMode="auto">
          <a:xfrm>
            <a:off x="1043608" y="2694566"/>
            <a:ext cx="2880320" cy="324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bg-BG" sz="2000" b="1" dirty="0" smtClean="0"/>
              <a:t>ДВИГАТЕЛ</a:t>
            </a:r>
            <a:endParaRPr lang="da-DK" sz="2000" b="1" dirty="0"/>
          </a:p>
        </p:txBody>
      </p:sp>
      <p:pic>
        <p:nvPicPr>
          <p:cNvPr id="21" name="Picture 2" descr="C:\Users\MPE\AppData\Local\Microsoft\Windows\Temporary Internet Files\Content.Outlook\0VOO9DWD\Engine.jpg"/>
          <p:cNvPicPr preferRelativeResize="0">
            <a:picLocks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39" y="2637532"/>
            <a:ext cx="540000" cy="540000"/>
          </a:xfrm>
          <a:prstGeom prst="ellipse">
            <a:avLst/>
          </a:prstGeom>
          <a:ln w="22225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MPE\AppData\Local\Microsoft\Windows\Temporary Internet Files\Content.Outlook\0VOO9DWD\transmission.jpg"/>
          <p:cNvPicPr>
            <a:picLocks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910" y="3363838"/>
            <a:ext cx="540000" cy="540000"/>
          </a:xfrm>
          <a:prstGeom prst="ellipse">
            <a:avLst/>
          </a:prstGeom>
          <a:ln w="22225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MPE\AppData\Local\Microsoft\Windows\Temporary Internet Files\Content.Outlook\0VOO9DWD\Cooling.jpg"/>
          <p:cNvPicPr>
            <a:picLocks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128422"/>
            <a:ext cx="540000" cy="540000"/>
          </a:xfrm>
          <a:prstGeom prst="ellipse">
            <a:avLst/>
          </a:prstGeom>
          <a:ln w="22225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MPE\AppData\Local\Microsoft\Windows\Temporary Internet Files\Content.Outlook\0VOO9DWD\Electrics.jpg"/>
          <p:cNvPicPr>
            <a:picLocks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904934"/>
            <a:ext cx="540000" cy="540000"/>
          </a:xfrm>
          <a:prstGeom prst="ellipse">
            <a:avLst/>
          </a:prstGeom>
          <a:ln w="22225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MPE\AppData\Local\Microsoft\Windows\Temporary Internet Files\Content.Outlook\0VOO9DWD\Filters.jpg"/>
          <p:cNvPicPr>
            <a:picLocks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683170"/>
            <a:ext cx="540000" cy="540000"/>
          </a:xfrm>
          <a:prstGeom prst="ellipse">
            <a:avLst/>
          </a:prstGeom>
          <a:ln w="22225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4982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"/>
            <a:ext cx="9144000" cy="844055"/>
          </a:xfrm>
        </p:spPr>
        <p:txBody>
          <a:bodyPr/>
          <a:lstStyle/>
          <a:p>
            <a:r>
              <a:rPr lang="bg-BG" sz="4600" b="1" dirty="0" smtClean="0">
                <a:solidFill>
                  <a:schemeClr val="bg1"/>
                </a:solidFill>
              </a:rPr>
              <a:t>Спирачки</a:t>
            </a:r>
            <a:endParaRPr lang="en-GB" altLang="da-DK" sz="4600" b="1" dirty="0">
              <a:solidFill>
                <a:schemeClr val="bg1"/>
              </a:solidFill>
            </a:endParaRPr>
          </a:p>
        </p:txBody>
      </p:sp>
      <p:pic>
        <p:nvPicPr>
          <p:cNvPr id="1028" name="Picture 4" descr="C:\Users\MPE\AppData\Local\Microsoft\Windows\Temporary Internet Files\Content.Outlook\0VOO9DWD\Brak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2685" y="1349845"/>
            <a:ext cx="1260640" cy="1260000"/>
          </a:xfrm>
          <a:prstGeom prst="ellipse">
            <a:avLst/>
          </a:prstGeom>
          <a:ln w="25400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96" name="Tekstboks 1"/>
          <p:cNvSpPr txBox="1">
            <a:spLocks noChangeArrowheads="1"/>
          </p:cNvSpPr>
          <p:nvPr/>
        </p:nvSpPr>
        <p:spPr bwMode="auto">
          <a:xfrm>
            <a:off x="2051720" y="1275011"/>
            <a:ext cx="6764082" cy="230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87263" tIns="43632" rIns="87263" bIns="43632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bg-BG" sz="1600" dirty="0"/>
              <a:t>Спирачни </a:t>
            </a:r>
            <a:r>
              <a:rPr lang="bg-BG" sz="1600" dirty="0" smtClean="0"/>
              <a:t>дискове</a:t>
            </a:r>
            <a:endParaRPr lang="en-GB" sz="1600" dirty="0" smtClean="0">
              <a:solidFill>
                <a:schemeClr val="tx2"/>
              </a:solidFill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600" dirty="0"/>
              <a:t>Накладки</a:t>
            </a:r>
          </a:p>
          <a:p>
            <a:pPr>
              <a:buFont typeface="Arial" pitchFamily="34" charset="0"/>
              <a:buChar char="•"/>
            </a:pPr>
            <a:r>
              <a:rPr lang="bg-BG" sz="1600" dirty="0"/>
              <a:t>Спирачни </a:t>
            </a:r>
            <a:r>
              <a:rPr lang="bg-BG" sz="1600" dirty="0" smtClean="0"/>
              <a:t>барабани</a:t>
            </a:r>
            <a:endParaRPr lang="en-GB" sz="1600" dirty="0" smtClean="0">
              <a:solidFill>
                <a:schemeClr val="tx2"/>
              </a:solidFill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600" smtClean="0">
                <a:solidFill>
                  <a:schemeClr val="tx2"/>
                </a:solidFill>
                <a:latin typeface="+mn-lt"/>
              </a:rPr>
              <a:t>Челюсти</a:t>
            </a:r>
            <a:endParaRPr lang="en-GB" sz="1600" dirty="0" smtClean="0">
              <a:solidFill>
                <a:schemeClr val="tx2"/>
              </a:solidFill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600" dirty="0" smtClean="0"/>
              <a:t>Спирачни </a:t>
            </a:r>
            <a:r>
              <a:rPr lang="bg-BG" sz="1600" dirty="0"/>
              <a:t>цилиндри</a:t>
            </a:r>
          </a:p>
          <a:p>
            <a:pPr>
              <a:buFont typeface="Arial" pitchFamily="34" charset="0"/>
              <a:buChar char="•"/>
            </a:pPr>
            <a:r>
              <a:rPr lang="bg-BG" sz="1600" dirty="0"/>
              <a:t>Спирачни </a:t>
            </a:r>
            <a:r>
              <a:rPr lang="bg-BG" sz="1600" dirty="0" smtClean="0"/>
              <a:t>маркучи</a:t>
            </a:r>
            <a:endParaRPr lang="en-GB" sz="16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600" dirty="0" smtClean="0"/>
              <a:t>Датчици за </a:t>
            </a:r>
            <a:r>
              <a:rPr lang="bg-BG" sz="1600" dirty="0"/>
              <a:t>накладки </a:t>
            </a:r>
            <a:endParaRPr lang="en-GB" sz="16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600" dirty="0"/>
              <a:t>Жила ръчна </a:t>
            </a:r>
            <a:r>
              <a:rPr lang="bg-BG" sz="1600" dirty="0" smtClean="0"/>
              <a:t>спирачка</a:t>
            </a:r>
            <a:r>
              <a:rPr lang="da-DK" sz="1600" dirty="0">
                <a:latin typeface="+mn-lt"/>
              </a:rPr>
              <a:t>		</a:t>
            </a:r>
            <a:endParaRPr lang="en-US" sz="1600" dirty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600" dirty="0"/>
              <a:t>Комплекти </a:t>
            </a:r>
            <a:r>
              <a:rPr lang="bg-BG" sz="1600" dirty="0" smtClean="0"/>
              <a:t>аксесоари</a:t>
            </a:r>
            <a:r>
              <a:rPr lang="en-GB" altLang="da-DK" sz="1600" dirty="0" smtClean="0">
                <a:latin typeface="+mn-lt"/>
              </a:rPr>
              <a:t>		</a:t>
            </a:r>
            <a:endParaRPr lang="en-GB" altLang="da-DK" sz="1600" dirty="0">
              <a:latin typeface="+mn-lt"/>
            </a:endParaRPr>
          </a:p>
        </p:txBody>
      </p:sp>
      <p:pic>
        <p:nvPicPr>
          <p:cNvPr id="8197" name="Billed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853" y="1028582"/>
            <a:ext cx="3158176" cy="291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ktangel 7"/>
          <p:cNvSpPr/>
          <p:nvPr/>
        </p:nvSpPr>
        <p:spPr>
          <a:xfrm>
            <a:off x="251520" y="2715766"/>
            <a:ext cx="165614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da-DK" sz="1600" b="1" dirty="0" smtClean="0"/>
              <a:t>3,000 </a:t>
            </a:r>
            <a:r>
              <a:rPr lang="bg-BG" altLang="da-DK" sz="1600" b="1" dirty="0" smtClean="0"/>
              <a:t>артикула</a:t>
            </a:r>
            <a:endParaRPr lang="en-US" altLang="da-DK" sz="1600" b="1" dirty="0"/>
          </a:p>
        </p:txBody>
      </p:sp>
    </p:spTree>
    <p:extLst>
      <p:ext uri="{BB962C8B-B14F-4D97-AF65-F5344CB8AC3E}">
        <p14:creationId xmlns:p14="http://schemas.microsoft.com/office/powerpoint/2010/main" val="2471856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PE\AppData\Local\Microsoft\Windows\Temporary Internet Files\Content.Outlook\0VOO9DWD\Steering-and-Suspensi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2685" y="1349845"/>
            <a:ext cx="1260638" cy="1260000"/>
          </a:xfrm>
          <a:prstGeom prst="ellipse">
            <a:avLst/>
          </a:prstGeom>
          <a:ln w="25400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19" name="Tekstboks 5"/>
          <p:cNvSpPr txBox="1">
            <a:spLocks noChangeArrowheads="1"/>
          </p:cNvSpPr>
          <p:nvPr/>
        </p:nvSpPr>
        <p:spPr bwMode="auto">
          <a:xfrm>
            <a:off x="2051720" y="938942"/>
            <a:ext cx="5679053" cy="2950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87263" tIns="43632" rIns="87263" bIns="43632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bg-BG" sz="1200" dirty="0" smtClean="0"/>
              <a:t>Обтегачи</a:t>
            </a:r>
            <a:endParaRPr lang="nl-NL" sz="12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200" dirty="0"/>
              <a:t>Външни </a:t>
            </a:r>
            <a:r>
              <a:rPr lang="bg-BG" sz="1200" dirty="0" smtClean="0"/>
              <a:t>накрайници</a:t>
            </a:r>
          </a:p>
          <a:p>
            <a:pPr>
              <a:buFont typeface="Arial" pitchFamily="34" charset="0"/>
              <a:buChar char="•"/>
            </a:pPr>
            <a:r>
              <a:rPr lang="bg-BG" sz="1200" dirty="0" smtClean="0"/>
              <a:t>Маншони </a:t>
            </a:r>
            <a:r>
              <a:rPr lang="bg-BG" sz="1200" dirty="0"/>
              <a:t>кормилно </a:t>
            </a:r>
            <a:r>
              <a:rPr lang="bg-BG" sz="1200" dirty="0" smtClean="0"/>
              <a:t>управление</a:t>
            </a:r>
          </a:p>
          <a:p>
            <a:pPr>
              <a:buFont typeface="Arial" pitchFamily="34" charset="0"/>
              <a:buChar char="•"/>
            </a:pPr>
            <a:r>
              <a:rPr lang="bg-BG" sz="1200" dirty="0" err="1"/>
              <a:t>Биалетки</a:t>
            </a:r>
            <a:endParaRPr lang="da-DK" sz="12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200" dirty="0"/>
              <a:t>Носачи</a:t>
            </a:r>
          </a:p>
          <a:p>
            <a:pPr>
              <a:buFont typeface="Arial" pitchFamily="34" charset="0"/>
              <a:buChar char="•"/>
            </a:pPr>
            <a:r>
              <a:rPr lang="bg-BG" sz="1200" dirty="0" err="1" smtClean="0"/>
              <a:t>Шарнири</a:t>
            </a:r>
            <a:endParaRPr lang="da-DK" sz="12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200" dirty="0"/>
              <a:t>Гумени тампони за носачи</a:t>
            </a:r>
            <a:endParaRPr lang="da-DK" sz="12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200" dirty="0"/>
              <a:t>Гумени тампони за </a:t>
            </a:r>
            <a:r>
              <a:rPr lang="bg-BG" sz="1200" dirty="0" err="1"/>
              <a:t>биалетки</a:t>
            </a:r>
            <a:endParaRPr lang="da-DK" sz="12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200" dirty="0"/>
              <a:t>Гумени тампони за заден мост</a:t>
            </a:r>
            <a:endParaRPr lang="en-US" sz="12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200" dirty="0"/>
              <a:t>Стабилизиращи лагери</a:t>
            </a:r>
            <a:endParaRPr lang="da-DK" sz="12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200" dirty="0"/>
              <a:t>Защитни маншони за амортисьори, ударни тампони</a:t>
            </a:r>
            <a:endParaRPr lang="en-US" sz="12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200" dirty="0" smtClean="0"/>
              <a:t>Амортисьори</a:t>
            </a:r>
            <a:endParaRPr lang="da-DK" sz="12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200" dirty="0"/>
              <a:t>Пружини за бобина</a:t>
            </a:r>
            <a:endParaRPr lang="da-DK" sz="12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200" dirty="0"/>
              <a:t>Амортисьори за капак и багажник</a:t>
            </a:r>
            <a:endParaRPr lang="en-US" sz="12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200" dirty="0"/>
              <a:t>Комплекти </a:t>
            </a:r>
            <a:r>
              <a:rPr lang="bg-BG" sz="1200" dirty="0" err="1"/>
              <a:t>колесни</a:t>
            </a:r>
            <a:r>
              <a:rPr lang="bg-BG" sz="1200" dirty="0"/>
              <a:t> лагери и главини</a:t>
            </a:r>
            <a:endParaRPr lang="da-DK" sz="1200" dirty="0" smtClean="0">
              <a:latin typeface="+mn-lt"/>
            </a:endParaRPr>
          </a:p>
        </p:txBody>
      </p:sp>
      <p:sp>
        <p:nvSpPr>
          <p:cNvPr id="9220" name="Rectangle 2"/>
          <p:cNvSpPr txBox="1">
            <a:spLocks noChangeArrowheads="1"/>
          </p:cNvSpPr>
          <p:nvPr/>
        </p:nvSpPr>
        <p:spPr bwMode="auto">
          <a:xfrm>
            <a:off x="0" y="2"/>
            <a:ext cx="9144000" cy="844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7263" tIns="43632" rIns="87263" bIns="43632" anchor="ctr"/>
          <a:lstStyle>
            <a:lvl1pPr>
              <a:lnSpc>
                <a:spcPct val="90000"/>
              </a:lnSpc>
              <a:spcBef>
                <a:spcPts val="2275"/>
              </a:spcBef>
              <a:buFont typeface="Arial" pitchFamily="34" charset="0"/>
              <a:buChar char="•"/>
              <a:defRPr sz="6400">
                <a:solidFill>
                  <a:schemeClr val="tx1"/>
                </a:solidFill>
                <a:latin typeface="Calibri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 sz="55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 sz="45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buNone/>
            </a:pPr>
            <a:r>
              <a:rPr lang="bg-BG" sz="4600" b="1" dirty="0" smtClean="0">
                <a:solidFill>
                  <a:schemeClr val="bg1"/>
                </a:solidFill>
                <a:latin typeface="+mj-lt"/>
              </a:rPr>
              <a:t>Управление </a:t>
            </a:r>
            <a:r>
              <a:rPr lang="bg-BG" sz="4600" b="1" dirty="0" smtClean="0">
                <a:solidFill>
                  <a:schemeClr val="bg1"/>
                </a:solidFill>
                <a:latin typeface="+mj-lt"/>
              </a:rPr>
              <a:t>и</a:t>
            </a:r>
            <a:r>
              <a:rPr lang="da-DK" sz="4600" b="1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bg-BG" sz="4600" b="1" dirty="0" smtClean="0">
                <a:solidFill>
                  <a:schemeClr val="bg1"/>
                </a:solidFill>
                <a:latin typeface="+mj-lt"/>
              </a:rPr>
              <a:t>окачване</a:t>
            </a:r>
            <a:endParaRPr lang="da-DK" sz="4600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9221" name="Billed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7655" y="1573929"/>
            <a:ext cx="3192857" cy="2293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ktangel 5"/>
          <p:cNvSpPr/>
          <p:nvPr/>
        </p:nvSpPr>
        <p:spPr>
          <a:xfrm>
            <a:off x="251520" y="2715766"/>
            <a:ext cx="165614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da-DK" sz="1600" b="1" dirty="0" smtClean="0"/>
              <a:t>6000 </a:t>
            </a:r>
            <a:r>
              <a:rPr lang="bg-BG" altLang="da-DK" sz="1600" b="1" dirty="0" smtClean="0"/>
              <a:t>артикула</a:t>
            </a:r>
            <a:endParaRPr lang="en-US" altLang="da-DK" sz="1600" b="1" dirty="0"/>
          </a:p>
        </p:txBody>
      </p:sp>
    </p:spTree>
    <p:extLst>
      <p:ext uri="{BB962C8B-B14F-4D97-AF65-F5344CB8AC3E}">
        <p14:creationId xmlns:p14="http://schemas.microsoft.com/office/powerpoint/2010/main" val="1573546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MPE\AppData\Local\Microsoft\Windows\Temporary Internet Files\Content.Outlook\0VOO9DWD\Engin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2685" y="1349845"/>
            <a:ext cx="1260638" cy="1260000"/>
          </a:xfrm>
          <a:prstGeom prst="ellipse">
            <a:avLst/>
          </a:prstGeom>
          <a:ln w="25400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43" name="Tekstboks 5"/>
          <p:cNvSpPr txBox="1">
            <a:spLocks noChangeArrowheads="1"/>
          </p:cNvSpPr>
          <p:nvPr/>
        </p:nvSpPr>
        <p:spPr bwMode="auto">
          <a:xfrm>
            <a:off x="2051720" y="1203598"/>
            <a:ext cx="6036679" cy="135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87263" tIns="43632" rIns="87263" bIns="43632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bg-BG" sz="1600" dirty="0" err="1"/>
              <a:t>Ангренажни</a:t>
            </a:r>
            <a:r>
              <a:rPr lang="bg-BG" sz="1600" dirty="0"/>
              <a:t> ремъци и комплекти</a:t>
            </a:r>
            <a:endParaRPr lang="da-DK" sz="1600" dirty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600" dirty="0" smtClean="0"/>
              <a:t>Ремъци</a:t>
            </a:r>
          </a:p>
          <a:p>
            <a:pPr>
              <a:buFont typeface="Arial" pitchFamily="34" charset="0"/>
              <a:buChar char="•"/>
            </a:pPr>
            <a:r>
              <a:rPr lang="bg-BG" sz="1600" dirty="0"/>
              <a:t>Ролки и </a:t>
            </a:r>
            <a:r>
              <a:rPr lang="bg-BG" sz="1600" dirty="0" err="1"/>
              <a:t>обтяжни</a:t>
            </a:r>
            <a:r>
              <a:rPr lang="bg-BG" sz="1600" dirty="0"/>
              <a:t> ролки</a:t>
            </a:r>
            <a:endParaRPr lang="da-DK" sz="1600" dirty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600" dirty="0"/>
              <a:t>Гумен тампон за двигател</a:t>
            </a:r>
            <a:endParaRPr lang="da-DK" sz="16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600" dirty="0"/>
              <a:t>Гумен тампон за скоростна кутия</a:t>
            </a:r>
            <a:endParaRPr lang="da-DK" sz="1600" dirty="0">
              <a:latin typeface="+mn-lt"/>
            </a:endParaRPr>
          </a:p>
        </p:txBody>
      </p:sp>
      <p:sp>
        <p:nvSpPr>
          <p:cNvPr id="10244" name="Rectangle 2"/>
          <p:cNvSpPr txBox="1">
            <a:spLocks noChangeArrowheads="1"/>
          </p:cNvSpPr>
          <p:nvPr/>
        </p:nvSpPr>
        <p:spPr bwMode="auto">
          <a:xfrm>
            <a:off x="0" y="2"/>
            <a:ext cx="9144000" cy="844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7263" tIns="43632" rIns="87263" bIns="43632" anchor="ctr"/>
          <a:lstStyle>
            <a:lvl1pPr>
              <a:lnSpc>
                <a:spcPct val="90000"/>
              </a:lnSpc>
              <a:spcBef>
                <a:spcPts val="2275"/>
              </a:spcBef>
              <a:buFont typeface="Arial" pitchFamily="34" charset="0"/>
              <a:buChar char="•"/>
              <a:defRPr sz="6400">
                <a:solidFill>
                  <a:schemeClr val="tx1"/>
                </a:solidFill>
                <a:latin typeface="Calibri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 sz="55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 sz="45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bg-BG" altLang="da-DK" sz="4600" b="1" dirty="0" smtClean="0">
                <a:solidFill>
                  <a:schemeClr val="bg1"/>
                </a:solidFill>
                <a:latin typeface="+mj-lt"/>
              </a:rPr>
              <a:t>Двигател</a:t>
            </a:r>
            <a:endParaRPr lang="da-DK" altLang="da-DK" sz="4600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0245" name="Billed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2313" y="1333345"/>
            <a:ext cx="3970499" cy="27655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ktangel 5"/>
          <p:cNvSpPr/>
          <p:nvPr/>
        </p:nvSpPr>
        <p:spPr>
          <a:xfrm>
            <a:off x="251520" y="2715766"/>
            <a:ext cx="165614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da-DK" sz="1600" b="1" dirty="0" smtClean="0"/>
              <a:t>1750 </a:t>
            </a:r>
            <a:r>
              <a:rPr lang="bg-BG" altLang="da-DK" sz="1600" b="1" dirty="0" smtClean="0"/>
              <a:t>артикула</a:t>
            </a:r>
            <a:endParaRPr lang="en-US" altLang="da-DK" sz="1600" b="1" dirty="0"/>
          </a:p>
        </p:txBody>
      </p:sp>
    </p:spTree>
    <p:extLst>
      <p:ext uri="{BB962C8B-B14F-4D97-AF65-F5344CB8AC3E}">
        <p14:creationId xmlns:p14="http://schemas.microsoft.com/office/powerpoint/2010/main" val="4222437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PE\AppData\Local\Microsoft\Windows\Temporary Internet Files\Content.Outlook\0VOO9DWD\transmissi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685" y="1349845"/>
            <a:ext cx="1260638" cy="1260000"/>
          </a:xfrm>
          <a:prstGeom prst="ellipse">
            <a:avLst/>
          </a:prstGeom>
          <a:ln w="25400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67" name="Tekstboks 5"/>
          <p:cNvSpPr txBox="1">
            <a:spLocks noChangeArrowheads="1"/>
          </p:cNvSpPr>
          <p:nvPr/>
        </p:nvSpPr>
        <p:spPr bwMode="auto">
          <a:xfrm>
            <a:off x="2057091" y="1182786"/>
            <a:ext cx="5683261" cy="208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87263" tIns="43632" rIns="87263" bIns="43632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bg-BG" sz="1600" dirty="0"/>
              <a:t>Карета </a:t>
            </a:r>
            <a:r>
              <a:rPr lang="bg-BG" sz="1600" dirty="0" err="1"/>
              <a:t>полуоска</a:t>
            </a:r>
            <a:endParaRPr lang="en-US" sz="1600" dirty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600" dirty="0"/>
              <a:t>Комплекти маншони </a:t>
            </a:r>
            <a:r>
              <a:rPr lang="bg-BG" sz="1600" dirty="0" err="1" smtClean="0"/>
              <a:t>полуоска</a:t>
            </a:r>
            <a:endParaRPr lang="en-US" sz="1600" dirty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600" dirty="0"/>
              <a:t>Съединител комплекти </a:t>
            </a:r>
            <a:endParaRPr lang="bg-BG" sz="1600" dirty="0" smtClean="0"/>
          </a:p>
          <a:p>
            <a:pPr>
              <a:buFont typeface="Arial" pitchFamily="34" charset="0"/>
              <a:buChar char="•"/>
            </a:pPr>
            <a:r>
              <a:rPr lang="bg-BG" sz="1600" dirty="0"/>
              <a:t>Лагери съединител</a:t>
            </a:r>
            <a:endParaRPr lang="da-DK" sz="16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600" dirty="0" err="1"/>
              <a:t>Амбреажни</a:t>
            </a:r>
            <a:r>
              <a:rPr lang="bg-BG" sz="1600" dirty="0"/>
              <a:t> помпи</a:t>
            </a:r>
            <a:endParaRPr lang="da-DK" sz="16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600" dirty="0"/>
              <a:t>Помпи съединител</a:t>
            </a:r>
            <a:endParaRPr lang="da-DK" sz="16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600" dirty="0"/>
              <a:t>Жила съединител</a:t>
            </a:r>
            <a:endParaRPr lang="da-DK" sz="16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600" dirty="0" err="1"/>
              <a:t>Полуоски</a:t>
            </a:r>
            <a:endParaRPr lang="da-DK" sz="1600" dirty="0" smtClean="0">
              <a:latin typeface="+mn-lt"/>
            </a:endParaRPr>
          </a:p>
        </p:txBody>
      </p:sp>
      <p:sp>
        <p:nvSpPr>
          <p:cNvPr id="11268" name="Rectangle 2"/>
          <p:cNvSpPr txBox="1">
            <a:spLocks noChangeArrowheads="1"/>
          </p:cNvSpPr>
          <p:nvPr/>
        </p:nvSpPr>
        <p:spPr bwMode="auto">
          <a:xfrm>
            <a:off x="0" y="2"/>
            <a:ext cx="9144000" cy="844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7263" tIns="43632" rIns="87263" bIns="43632" anchor="ctr"/>
          <a:lstStyle>
            <a:lvl1pPr>
              <a:lnSpc>
                <a:spcPct val="90000"/>
              </a:lnSpc>
              <a:spcBef>
                <a:spcPts val="2275"/>
              </a:spcBef>
              <a:buFont typeface="Arial" pitchFamily="34" charset="0"/>
              <a:buChar char="•"/>
              <a:defRPr sz="6400">
                <a:solidFill>
                  <a:schemeClr val="tx1"/>
                </a:solidFill>
                <a:latin typeface="Calibri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 sz="55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 sz="45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buNone/>
            </a:pPr>
            <a:r>
              <a:rPr lang="bg-BG" sz="4600" b="1" dirty="0" smtClean="0">
                <a:solidFill>
                  <a:schemeClr val="bg1"/>
                </a:solidFill>
                <a:latin typeface="+mj-lt"/>
              </a:rPr>
              <a:t>Трансмисия</a:t>
            </a:r>
            <a:endParaRPr lang="da-DK" sz="4600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1269" name="Billed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7206" y="1457637"/>
            <a:ext cx="3643545" cy="291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ktangel 5"/>
          <p:cNvSpPr/>
          <p:nvPr/>
        </p:nvSpPr>
        <p:spPr>
          <a:xfrm>
            <a:off x="251520" y="2715766"/>
            <a:ext cx="165614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da-DK" sz="1600" b="1" dirty="0" smtClean="0"/>
              <a:t>1500 </a:t>
            </a:r>
            <a:r>
              <a:rPr lang="bg-BG" altLang="da-DK" sz="1600" b="1" dirty="0" smtClean="0"/>
              <a:t>артикула</a:t>
            </a:r>
            <a:endParaRPr lang="en-US" altLang="da-DK" sz="1600" b="1" dirty="0"/>
          </a:p>
        </p:txBody>
      </p:sp>
    </p:spTree>
    <p:extLst>
      <p:ext uri="{BB962C8B-B14F-4D97-AF65-F5344CB8AC3E}">
        <p14:creationId xmlns:p14="http://schemas.microsoft.com/office/powerpoint/2010/main" val="169711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MPE\AppData\Local\Microsoft\Windows\Temporary Internet Files\Content.Outlook\0VOO9DWD\Cooling.jpg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685" y="1349845"/>
            <a:ext cx="1260000" cy="1260000"/>
          </a:xfrm>
          <a:prstGeom prst="ellipse">
            <a:avLst/>
          </a:prstGeom>
          <a:ln w="25400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292" name="Tekstboks 5"/>
          <p:cNvSpPr txBox="1">
            <a:spLocks noChangeArrowheads="1"/>
          </p:cNvSpPr>
          <p:nvPr/>
        </p:nvSpPr>
        <p:spPr bwMode="auto">
          <a:xfrm>
            <a:off x="2046698" y="1349880"/>
            <a:ext cx="6732677" cy="135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87263" tIns="43632" rIns="87263" bIns="43632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bg-BG" sz="1600" dirty="0"/>
              <a:t>Водни помпи </a:t>
            </a:r>
            <a:endParaRPr lang="bg-BG" sz="1600" dirty="0" smtClean="0"/>
          </a:p>
          <a:p>
            <a:pPr>
              <a:buFont typeface="Arial" pitchFamily="34" charset="0"/>
              <a:buChar char="•"/>
            </a:pPr>
            <a:r>
              <a:rPr lang="bg-BG" sz="1600" dirty="0"/>
              <a:t>Водни помпи и комплекти </a:t>
            </a:r>
            <a:r>
              <a:rPr lang="bg-BG" sz="1600" dirty="0" err="1"/>
              <a:t>ангренажни</a:t>
            </a:r>
            <a:r>
              <a:rPr lang="bg-BG" sz="1600" dirty="0"/>
              <a:t> ремъци </a:t>
            </a:r>
            <a:endParaRPr lang="bg-BG" sz="1600" dirty="0" smtClean="0"/>
          </a:p>
          <a:p>
            <a:pPr>
              <a:buFont typeface="Arial" pitchFamily="34" charset="0"/>
              <a:buChar char="•"/>
            </a:pPr>
            <a:r>
              <a:rPr lang="bg-BG" sz="1600" dirty="0"/>
              <a:t>Водни </a:t>
            </a:r>
            <a:r>
              <a:rPr lang="bg-BG" sz="1600" dirty="0" err="1"/>
              <a:t>фланци</a:t>
            </a:r>
            <a:endParaRPr lang="da-DK" sz="16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600" dirty="0"/>
              <a:t>Водни тръби</a:t>
            </a:r>
            <a:endParaRPr lang="da-DK" sz="16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600" dirty="0"/>
              <a:t>Термостати</a:t>
            </a:r>
            <a:endParaRPr lang="da-DK" sz="1600" dirty="0" smtClean="0">
              <a:latin typeface="+mn-lt"/>
            </a:endParaRPr>
          </a:p>
        </p:txBody>
      </p:sp>
      <p:sp>
        <p:nvSpPr>
          <p:cNvPr id="2" name="Rectangle 2"/>
          <p:cNvSpPr txBox="1">
            <a:spLocks noChangeArrowheads="1"/>
          </p:cNvSpPr>
          <p:nvPr/>
        </p:nvSpPr>
        <p:spPr bwMode="auto">
          <a:xfrm>
            <a:off x="0" y="2"/>
            <a:ext cx="9144000" cy="844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7263" tIns="43632" rIns="87263" bIns="43632" anchor="ctr"/>
          <a:lstStyle>
            <a:lvl1pPr>
              <a:lnSpc>
                <a:spcPct val="90000"/>
              </a:lnSpc>
              <a:spcBef>
                <a:spcPts val="2275"/>
              </a:spcBef>
              <a:buFont typeface="Arial" pitchFamily="34" charset="0"/>
              <a:buChar char="•"/>
              <a:defRPr sz="6400">
                <a:solidFill>
                  <a:schemeClr val="tx1"/>
                </a:solidFill>
                <a:latin typeface="Calibri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 sz="55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 sz="45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buNone/>
            </a:pPr>
            <a:r>
              <a:rPr lang="bg-BG" sz="4600" b="1" dirty="0" smtClean="0">
                <a:solidFill>
                  <a:schemeClr val="bg1"/>
                </a:solidFill>
                <a:latin typeface="+mj-lt"/>
              </a:rPr>
              <a:t>Охлаждане</a:t>
            </a:r>
            <a:endParaRPr lang="da-DK" sz="4600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2293" name="Billed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1154" y="1517195"/>
            <a:ext cx="3773374" cy="27107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ktangel 5"/>
          <p:cNvSpPr/>
          <p:nvPr/>
        </p:nvSpPr>
        <p:spPr>
          <a:xfrm>
            <a:off x="251520" y="2715766"/>
            <a:ext cx="165614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da-DK" sz="1600" b="1" dirty="0" smtClean="0"/>
              <a:t>1000 </a:t>
            </a:r>
            <a:r>
              <a:rPr lang="bg-BG" altLang="da-DK" sz="1600" b="1" dirty="0" smtClean="0"/>
              <a:t>артикула</a:t>
            </a:r>
            <a:endParaRPr lang="en-US" altLang="da-DK" sz="1600" b="1" dirty="0"/>
          </a:p>
        </p:txBody>
      </p:sp>
    </p:spTree>
    <p:extLst>
      <p:ext uri="{BB962C8B-B14F-4D97-AF65-F5344CB8AC3E}">
        <p14:creationId xmlns:p14="http://schemas.microsoft.com/office/powerpoint/2010/main" val="8616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MPE\AppData\Local\Microsoft\Windows\Temporary Internet Files\Content.Outlook\0VOO9DWD\Electrics.jpg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685" y="1349845"/>
            <a:ext cx="1260000" cy="1260000"/>
          </a:xfrm>
          <a:prstGeom prst="ellipse">
            <a:avLst/>
          </a:prstGeom>
          <a:ln w="25400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315" name="Tekstboks 5"/>
          <p:cNvSpPr txBox="1">
            <a:spLocks noChangeArrowheads="1"/>
          </p:cNvSpPr>
          <p:nvPr/>
        </p:nvSpPr>
        <p:spPr bwMode="auto">
          <a:xfrm>
            <a:off x="2051720" y="1212751"/>
            <a:ext cx="4579954" cy="159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87263" tIns="43632" rIns="87263" bIns="43632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bg-BG" sz="1600" dirty="0"/>
              <a:t>Стартерни </a:t>
            </a:r>
            <a:r>
              <a:rPr lang="bg-BG" sz="1600" dirty="0" smtClean="0"/>
              <a:t>мотори</a:t>
            </a:r>
          </a:p>
          <a:p>
            <a:pPr>
              <a:buFont typeface="Arial" pitchFamily="34" charset="0"/>
              <a:buChar char="•"/>
            </a:pPr>
            <a:r>
              <a:rPr lang="bg-BG" sz="1600" dirty="0"/>
              <a:t>Генератори</a:t>
            </a:r>
            <a:endParaRPr lang="da-DK" sz="1600" dirty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600" dirty="0"/>
              <a:t>Запалителни бобини</a:t>
            </a:r>
            <a:endParaRPr lang="da-DK" sz="16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600" dirty="0" err="1"/>
              <a:t>Дебитомери</a:t>
            </a:r>
            <a:endParaRPr lang="da-DK" sz="16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600" dirty="0"/>
              <a:t>Електрически горивни помпи</a:t>
            </a:r>
            <a:endParaRPr lang="da-DK" sz="1600" dirty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en-US" sz="1600" dirty="0"/>
              <a:t>ABS </a:t>
            </a:r>
            <a:r>
              <a:rPr lang="bg-BG" sz="1600" dirty="0"/>
              <a:t>датчици</a:t>
            </a:r>
            <a:endParaRPr lang="da-DK" sz="1600" dirty="0">
              <a:latin typeface="+mn-lt"/>
            </a:endParaRPr>
          </a:p>
        </p:txBody>
      </p:sp>
      <p:sp>
        <p:nvSpPr>
          <p:cNvPr id="13316" name="Rectangle 2"/>
          <p:cNvSpPr txBox="1">
            <a:spLocks noChangeArrowheads="1"/>
          </p:cNvSpPr>
          <p:nvPr/>
        </p:nvSpPr>
        <p:spPr bwMode="auto">
          <a:xfrm>
            <a:off x="0" y="15478"/>
            <a:ext cx="9144000" cy="844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7263" tIns="43632" rIns="87263" bIns="43632" anchor="ctr"/>
          <a:lstStyle>
            <a:lvl1pPr>
              <a:lnSpc>
                <a:spcPct val="90000"/>
              </a:lnSpc>
              <a:spcBef>
                <a:spcPts val="2275"/>
              </a:spcBef>
              <a:buFont typeface="Arial" pitchFamily="34" charset="0"/>
              <a:buChar char="•"/>
              <a:defRPr sz="6400">
                <a:solidFill>
                  <a:schemeClr val="tx1"/>
                </a:solidFill>
                <a:latin typeface="Calibri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 sz="55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 sz="45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buNone/>
            </a:pPr>
            <a:r>
              <a:rPr lang="bg-BG" sz="4600" b="1" dirty="0" smtClean="0">
                <a:solidFill>
                  <a:schemeClr val="bg1"/>
                </a:solidFill>
                <a:latin typeface="+mj-lt"/>
              </a:rPr>
              <a:t>Електрическа система</a:t>
            </a:r>
            <a:endParaRPr lang="da-DK" sz="4600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3317" name="Billed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2734" y="1203584"/>
            <a:ext cx="3773374" cy="24524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ktangel 5"/>
          <p:cNvSpPr/>
          <p:nvPr/>
        </p:nvSpPr>
        <p:spPr>
          <a:xfrm>
            <a:off x="251520" y="2715766"/>
            <a:ext cx="165614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da-DK" sz="1600" b="1" dirty="0" smtClean="0"/>
              <a:t>1500 </a:t>
            </a:r>
            <a:r>
              <a:rPr lang="bg-BG" altLang="da-DK" sz="1600" b="1" dirty="0" smtClean="0"/>
              <a:t>артикула</a:t>
            </a:r>
            <a:endParaRPr lang="en-US" altLang="da-DK" sz="1600" b="1" dirty="0"/>
          </a:p>
        </p:txBody>
      </p:sp>
    </p:spTree>
    <p:extLst>
      <p:ext uri="{BB962C8B-B14F-4D97-AF65-F5344CB8AC3E}">
        <p14:creationId xmlns:p14="http://schemas.microsoft.com/office/powerpoint/2010/main" val="3986254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MPE\AppData\Local\Microsoft\Windows\Temporary Internet Files\Content.Outlook\0VOO9DWD\Filter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685" y="1349845"/>
            <a:ext cx="1260638" cy="1260000"/>
          </a:xfrm>
          <a:prstGeom prst="ellipse">
            <a:avLst/>
          </a:prstGeom>
          <a:ln w="25400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39" name="Tekstboks 5"/>
          <p:cNvSpPr txBox="1">
            <a:spLocks noChangeArrowheads="1"/>
          </p:cNvSpPr>
          <p:nvPr/>
        </p:nvSpPr>
        <p:spPr bwMode="auto">
          <a:xfrm>
            <a:off x="2052142" y="1275011"/>
            <a:ext cx="6120258" cy="205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87263" tIns="43632" rIns="87263" bIns="43632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bg-BG" sz="1600" dirty="0"/>
              <a:t>Въздушни </a:t>
            </a:r>
            <a:r>
              <a:rPr lang="bg-BG" sz="1600" dirty="0" smtClean="0"/>
              <a:t>филтри</a:t>
            </a:r>
          </a:p>
          <a:p>
            <a:pPr>
              <a:buFont typeface="Arial" pitchFamily="34" charset="0"/>
              <a:buChar char="•"/>
            </a:pPr>
            <a:r>
              <a:rPr lang="bg-BG" sz="1600" dirty="0"/>
              <a:t>Маслени филтри</a:t>
            </a:r>
            <a:endParaRPr lang="de-DE" sz="1600" dirty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600" dirty="0"/>
              <a:t>Горивни </a:t>
            </a:r>
            <a:r>
              <a:rPr lang="bg-BG" sz="1600" dirty="0" smtClean="0"/>
              <a:t>филтри</a:t>
            </a:r>
          </a:p>
          <a:p>
            <a:pPr>
              <a:buFont typeface="Arial" pitchFamily="34" charset="0"/>
              <a:buChar char="•"/>
            </a:pPr>
            <a:r>
              <a:rPr lang="bg-BG" sz="1600" dirty="0"/>
              <a:t>Филтри за автоматична скоростна </a:t>
            </a:r>
            <a:r>
              <a:rPr lang="bg-BG" sz="1600" dirty="0" smtClean="0"/>
              <a:t>кутия</a:t>
            </a:r>
          </a:p>
          <a:p>
            <a:pPr>
              <a:buFont typeface="Arial" pitchFamily="34" charset="0"/>
              <a:buChar char="•"/>
            </a:pPr>
            <a:r>
              <a:rPr lang="bg-BG" sz="1600" dirty="0"/>
              <a:t>Филтри за купе</a:t>
            </a:r>
            <a:endParaRPr lang="de-DE" sz="1600" dirty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bg-BG" sz="1600" dirty="0"/>
              <a:t>Хидравлични филтри </a:t>
            </a:r>
            <a:endParaRPr lang="bg-BG" sz="1600" dirty="0" smtClean="0"/>
          </a:p>
          <a:p>
            <a:pPr marL="0" indent="0"/>
            <a:r>
              <a:rPr lang="bg-BG" sz="1600" dirty="0" smtClean="0"/>
              <a:t>     (</a:t>
            </a:r>
            <a:r>
              <a:rPr lang="bg-BG" sz="1600" dirty="0"/>
              <a:t>система за кормилно управление)</a:t>
            </a:r>
          </a:p>
          <a:p>
            <a:pPr marL="0" indent="0"/>
            <a:r>
              <a:rPr lang="da-DK" altLang="da-DK" sz="1600" dirty="0">
                <a:latin typeface="+mn-lt"/>
              </a:rPr>
              <a:t>		 </a:t>
            </a:r>
          </a:p>
        </p:txBody>
      </p:sp>
      <p:sp>
        <p:nvSpPr>
          <p:cNvPr id="14340" name="Rectangle 2"/>
          <p:cNvSpPr txBox="1">
            <a:spLocks noChangeArrowheads="1"/>
          </p:cNvSpPr>
          <p:nvPr/>
        </p:nvSpPr>
        <p:spPr bwMode="auto">
          <a:xfrm>
            <a:off x="0" y="2"/>
            <a:ext cx="9144000" cy="844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7263" tIns="43632" rIns="87263" bIns="43632" anchor="ctr"/>
          <a:lstStyle>
            <a:lvl1pPr>
              <a:lnSpc>
                <a:spcPct val="90000"/>
              </a:lnSpc>
              <a:spcBef>
                <a:spcPts val="2275"/>
              </a:spcBef>
              <a:buFont typeface="Arial" pitchFamily="34" charset="0"/>
              <a:buChar char="•"/>
              <a:defRPr sz="6400">
                <a:solidFill>
                  <a:schemeClr val="tx1"/>
                </a:solidFill>
                <a:latin typeface="Calibri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 sz="55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 sz="45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buNone/>
            </a:pPr>
            <a:r>
              <a:rPr lang="bg-BG" sz="4600" b="1" dirty="0" smtClean="0">
                <a:solidFill>
                  <a:schemeClr val="bg1"/>
                </a:solidFill>
                <a:latin typeface="+mj-lt"/>
              </a:rPr>
              <a:t>Филтри</a:t>
            </a:r>
            <a:endParaRPr lang="da-DK" sz="4600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4341" name="Billed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0081" y="1882641"/>
            <a:ext cx="3562551" cy="24893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ktangel 5"/>
          <p:cNvSpPr/>
          <p:nvPr/>
        </p:nvSpPr>
        <p:spPr>
          <a:xfrm>
            <a:off x="251520" y="2715766"/>
            <a:ext cx="165614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da-DK" sz="1600" b="1" dirty="0" smtClean="0"/>
              <a:t>1250 </a:t>
            </a:r>
            <a:r>
              <a:rPr lang="bg-BG" altLang="da-DK" sz="1600" b="1" dirty="0" smtClean="0"/>
              <a:t>артикула</a:t>
            </a:r>
            <a:endParaRPr lang="en-US" altLang="da-DK" sz="1600" b="1" dirty="0"/>
          </a:p>
        </p:txBody>
      </p:sp>
    </p:spTree>
    <p:extLst>
      <p:ext uri="{BB962C8B-B14F-4D97-AF65-F5344CB8AC3E}">
        <p14:creationId xmlns:p14="http://schemas.microsoft.com/office/powerpoint/2010/main" val="2155212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Billed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4268" y="1020843"/>
            <a:ext cx="2743676" cy="2823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7" name="Rectangle 2"/>
          <p:cNvSpPr txBox="1">
            <a:spLocks noChangeArrowheads="1"/>
          </p:cNvSpPr>
          <p:nvPr/>
        </p:nvSpPr>
        <p:spPr bwMode="auto">
          <a:xfrm>
            <a:off x="0" y="2"/>
            <a:ext cx="9144000" cy="844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7263" tIns="43632" rIns="87263" bIns="43632" anchor="ctr"/>
          <a:lstStyle>
            <a:lvl1pPr>
              <a:lnSpc>
                <a:spcPct val="90000"/>
              </a:lnSpc>
              <a:spcBef>
                <a:spcPts val="2275"/>
              </a:spcBef>
              <a:buFont typeface="Arial" pitchFamily="34" charset="0"/>
              <a:buChar char="•"/>
              <a:defRPr sz="6400">
                <a:solidFill>
                  <a:schemeClr val="tx1"/>
                </a:solidFill>
                <a:latin typeface="Calibri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 sz="55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 sz="45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1138"/>
              </a:spcBef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1138"/>
              </a:spcBef>
              <a:spcAft>
                <a:spcPct val="0"/>
              </a:spcAft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de-DE" altLang="da-DK" sz="4600" b="1" dirty="0" smtClean="0">
                <a:solidFill>
                  <a:schemeClr val="bg1"/>
                </a:solidFill>
                <a:latin typeface="+mj-lt"/>
              </a:rPr>
              <a:t>Quinton </a:t>
            </a:r>
            <a:r>
              <a:rPr lang="de-DE" altLang="da-DK" sz="4600" b="1" dirty="0" err="1" smtClean="0">
                <a:solidFill>
                  <a:schemeClr val="bg1"/>
                </a:solidFill>
                <a:latin typeface="+mj-lt"/>
              </a:rPr>
              <a:t>Hazell</a:t>
            </a:r>
            <a:r>
              <a:rPr lang="de-DE" altLang="da-DK" sz="4600" b="1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bg-BG" altLang="da-DK" sz="4600" b="1" dirty="0" smtClean="0">
                <a:solidFill>
                  <a:schemeClr val="bg1"/>
                </a:solidFill>
                <a:latin typeface="+mj-lt"/>
              </a:rPr>
              <a:t>опаковки</a:t>
            </a:r>
            <a:endParaRPr lang="de-DE" altLang="da-DK" sz="46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6388" name="Text Box 6"/>
          <p:cNvSpPr txBox="1">
            <a:spLocks noChangeArrowheads="1"/>
          </p:cNvSpPr>
          <p:nvPr/>
        </p:nvSpPr>
        <p:spPr bwMode="auto">
          <a:xfrm>
            <a:off x="4485488" y="2721724"/>
            <a:ext cx="931245" cy="457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7263" tIns="43632" rIns="87263" bIns="43632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bg-BG" sz="1200" b="1" dirty="0" smtClean="0">
                <a:latin typeface="+mj-lt"/>
              </a:rPr>
              <a:t>Снимка и </a:t>
            </a:r>
          </a:p>
          <a:p>
            <a:r>
              <a:rPr lang="bg-BG" sz="1200" b="1" dirty="0" smtClean="0">
                <a:latin typeface="+mj-lt"/>
              </a:rPr>
              <a:t>описание</a:t>
            </a:r>
            <a:endParaRPr lang="da-DK" sz="1200" b="1" dirty="0">
              <a:latin typeface="+mj-lt"/>
            </a:endParaRPr>
          </a:p>
        </p:txBody>
      </p:sp>
      <p:pic>
        <p:nvPicPr>
          <p:cNvPr id="16389" name="Billed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9147" y="960130"/>
            <a:ext cx="2915789" cy="2936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0" name="Line 9"/>
          <p:cNvSpPr>
            <a:spLocks noChangeShapeType="1"/>
          </p:cNvSpPr>
          <p:nvPr/>
        </p:nvSpPr>
        <p:spPr bwMode="auto">
          <a:xfrm flipV="1">
            <a:off x="608055" y="3474438"/>
            <a:ext cx="954659" cy="36964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7263" tIns="43632" rIns="87263" bIns="43632"/>
          <a:lstStyle/>
          <a:p>
            <a:endParaRPr lang="da-DK"/>
          </a:p>
        </p:txBody>
      </p:sp>
      <p:sp>
        <p:nvSpPr>
          <p:cNvPr id="16391" name="Line 10"/>
          <p:cNvSpPr>
            <a:spLocks noChangeShapeType="1"/>
          </p:cNvSpPr>
          <p:nvPr/>
        </p:nvSpPr>
        <p:spPr bwMode="auto">
          <a:xfrm flipV="1">
            <a:off x="5305712" y="2432762"/>
            <a:ext cx="1562710" cy="53393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7263" tIns="43632" rIns="87263" bIns="43632"/>
          <a:lstStyle/>
          <a:p>
            <a:endParaRPr lang="da-DK"/>
          </a:p>
        </p:txBody>
      </p:sp>
      <p:sp>
        <p:nvSpPr>
          <p:cNvPr id="16392" name="Line 11"/>
          <p:cNvSpPr>
            <a:spLocks noChangeShapeType="1"/>
          </p:cNvSpPr>
          <p:nvPr/>
        </p:nvSpPr>
        <p:spPr bwMode="auto">
          <a:xfrm flipH="1" flipV="1">
            <a:off x="3221079" y="2032759"/>
            <a:ext cx="846865" cy="12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7263" tIns="43632" rIns="87263" bIns="43632"/>
          <a:lstStyle/>
          <a:p>
            <a:endParaRPr lang="da-DK"/>
          </a:p>
        </p:txBody>
      </p:sp>
      <p:sp>
        <p:nvSpPr>
          <p:cNvPr id="16393" name="Line 12"/>
          <p:cNvSpPr>
            <a:spLocks noChangeShapeType="1"/>
          </p:cNvSpPr>
          <p:nvPr/>
        </p:nvSpPr>
        <p:spPr bwMode="auto">
          <a:xfrm flipV="1">
            <a:off x="1142851" y="2246450"/>
            <a:ext cx="840314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7263" tIns="43632" rIns="87263" bIns="43632"/>
          <a:lstStyle/>
          <a:p>
            <a:endParaRPr lang="da-DK"/>
          </a:p>
        </p:txBody>
      </p:sp>
      <p:sp>
        <p:nvSpPr>
          <p:cNvPr id="16394" name="Line 13"/>
          <p:cNvSpPr>
            <a:spLocks noChangeShapeType="1"/>
          </p:cNvSpPr>
          <p:nvPr/>
        </p:nvSpPr>
        <p:spPr bwMode="auto">
          <a:xfrm flipV="1">
            <a:off x="1251148" y="1537514"/>
            <a:ext cx="1016596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7263" tIns="43632" rIns="87263" bIns="43632"/>
          <a:lstStyle/>
          <a:p>
            <a:endParaRPr lang="da-DK"/>
          </a:p>
        </p:txBody>
      </p:sp>
      <p:sp>
        <p:nvSpPr>
          <p:cNvPr id="16395" name="Line 14"/>
          <p:cNvSpPr>
            <a:spLocks noChangeShapeType="1"/>
          </p:cNvSpPr>
          <p:nvPr/>
        </p:nvSpPr>
        <p:spPr bwMode="auto">
          <a:xfrm flipV="1">
            <a:off x="1847381" y="3474437"/>
            <a:ext cx="1262556" cy="39226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7263" tIns="43632" rIns="87263" bIns="43632"/>
          <a:lstStyle/>
          <a:p>
            <a:endParaRPr lang="da-DK"/>
          </a:p>
        </p:txBody>
      </p:sp>
      <p:sp>
        <p:nvSpPr>
          <p:cNvPr id="16396" name="Text Box 21"/>
          <p:cNvSpPr txBox="1">
            <a:spLocks noChangeArrowheads="1"/>
          </p:cNvSpPr>
          <p:nvPr/>
        </p:nvSpPr>
        <p:spPr bwMode="auto">
          <a:xfrm>
            <a:off x="163180" y="1178198"/>
            <a:ext cx="1297693" cy="6421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7263" tIns="43632" rIns="87263" bIns="43632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r>
              <a:rPr lang="bg-BG" sz="1200" b="1" dirty="0" smtClean="0">
                <a:latin typeface="+mj-lt"/>
              </a:rPr>
              <a:t>Постоянен имидж на марката</a:t>
            </a:r>
            <a:endParaRPr lang="de-DE" altLang="da-DK" sz="1200" b="1" dirty="0">
              <a:latin typeface="+mj-lt"/>
              <a:cs typeface="Arial" pitchFamily="34" charset="0"/>
            </a:endParaRPr>
          </a:p>
        </p:txBody>
      </p:sp>
      <p:sp>
        <p:nvSpPr>
          <p:cNvPr id="16397" name="Text Box 22"/>
          <p:cNvSpPr txBox="1">
            <a:spLocks noChangeArrowheads="1"/>
          </p:cNvSpPr>
          <p:nvPr/>
        </p:nvSpPr>
        <p:spPr bwMode="auto">
          <a:xfrm>
            <a:off x="110018" y="1876805"/>
            <a:ext cx="1437646" cy="457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7263" tIns="43632" rIns="87263" bIns="43632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bg-BG" sz="1200" b="1" dirty="0" smtClean="0">
                <a:latin typeface="+mj-lt"/>
              </a:rPr>
              <a:t>Спецификация на 8 езика</a:t>
            </a:r>
            <a:endParaRPr lang="de-DE" altLang="da-DK" sz="1200" b="1" dirty="0">
              <a:latin typeface="+mj-lt"/>
              <a:cs typeface="Arial" pitchFamily="34" charset="0"/>
            </a:endParaRPr>
          </a:p>
        </p:txBody>
      </p:sp>
      <p:sp>
        <p:nvSpPr>
          <p:cNvPr id="16398" name="Text Box 23"/>
          <p:cNvSpPr txBox="1">
            <a:spLocks noChangeArrowheads="1"/>
          </p:cNvSpPr>
          <p:nvPr/>
        </p:nvSpPr>
        <p:spPr bwMode="auto">
          <a:xfrm>
            <a:off x="4067944" y="1803589"/>
            <a:ext cx="1693135" cy="6421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7263" tIns="43632" rIns="87263" bIns="43632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r>
              <a:rPr lang="bg-BG" sz="1200" b="1" dirty="0" smtClean="0">
                <a:latin typeface="+mj-lt"/>
              </a:rPr>
              <a:t>Спецификация на продуктовата категория</a:t>
            </a:r>
            <a:endParaRPr lang="en-GB" altLang="da-DK" sz="1200" b="1" dirty="0">
              <a:latin typeface="+mj-lt"/>
              <a:cs typeface="Arial" pitchFamily="34" charset="0"/>
            </a:endParaRPr>
          </a:p>
        </p:txBody>
      </p:sp>
      <p:sp>
        <p:nvSpPr>
          <p:cNvPr id="16399" name="Text Box 24"/>
          <p:cNvSpPr txBox="1">
            <a:spLocks noChangeArrowheads="1"/>
          </p:cNvSpPr>
          <p:nvPr/>
        </p:nvSpPr>
        <p:spPr bwMode="auto">
          <a:xfrm>
            <a:off x="266804" y="3818489"/>
            <a:ext cx="5673348" cy="272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87263" tIns="43632" rIns="87263" bIns="43632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r>
              <a:rPr lang="de-DE" altLang="da-DK" sz="1200" b="1" dirty="0" smtClean="0">
                <a:latin typeface="+mj-lt"/>
                <a:cs typeface="Arial" pitchFamily="34" charset="0"/>
              </a:rPr>
              <a:t>QH </a:t>
            </a:r>
            <a:r>
              <a:rPr lang="bg-BG" altLang="da-DK" sz="1200" b="1" dirty="0" smtClean="0">
                <a:latin typeface="+mj-lt"/>
                <a:cs typeface="Arial" pitchFamily="34" charset="0"/>
              </a:rPr>
              <a:t>шрифт и червения дракон на всяка кутия за лесно разпознаване</a:t>
            </a:r>
            <a:endParaRPr lang="de-DE" altLang="da-DK" sz="1200" b="1" dirty="0">
              <a:latin typeface="+mj-lt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6715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 txBox="1">
            <a:spLocks noChangeArrowheads="1"/>
          </p:cNvSpPr>
          <p:nvPr/>
        </p:nvSpPr>
        <p:spPr bwMode="auto">
          <a:xfrm>
            <a:off x="0" y="0"/>
            <a:ext cx="9144000" cy="8441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endParaRPr lang="da-DK" sz="3800" b="1" dirty="0">
              <a:solidFill>
                <a:schemeClr val="bg1"/>
              </a:solidFill>
            </a:endParaRP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152400" y="114301"/>
            <a:ext cx="9144000" cy="8441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endParaRPr lang="da-DK" sz="3800" b="1" dirty="0">
              <a:solidFill>
                <a:schemeClr val="bg1"/>
              </a:solidFill>
            </a:endParaRPr>
          </a:p>
        </p:txBody>
      </p:sp>
      <p:sp>
        <p:nvSpPr>
          <p:cNvPr id="9" name="Titel 1"/>
          <p:cNvSpPr>
            <a:spLocks noGrp="1"/>
          </p:cNvSpPr>
          <p:nvPr>
            <p:ph type="title"/>
          </p:nvPr>
        </p:nvSpPr>
        <p:spPr>
          <a:xfrm>
            <a:off x="251520" y="0"/>
            <a:ext cx="8640960" cy="857250"/>
          </a:xfrm>
        </p:spPr>
        <p:txBody>
          <a:bodyPr/>
          <a:lstStyle/>
          <a:p>
            <a:r>
              <a:rPr lang="bg-BG" sz="3800" b="1" dirty="0" smtClean="0">
                <a:solidFill>
                  <a:schemeClr val="bg1"/>
                </a:solidFill>
              </a:rPr>
              <a:t>Продуктови групи линия </a:t>
            </a:r>
            <a:r>
              <a:rPr lang="da-DK" sz="3800" b="1" dirty="0" smtClean="0">
                <a:solidFill>
                  <a:schemeClr val="bg1"/>
                </a:solidFill>
              </a:rPr>
              <a:t>JP Group</a:t>
            </a:r>
            <a:endParaRPr lang="da-DK" sz="3800" dirty="0"/>
          </a:p>
        </p:txBody>
      </p:sp>
      <p:pic>
        <p:nvPicPr>
          <p:cNvPr id="7" name="Billede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23"/>
          <a:stretch/>
        </p:blipFill>
        <p:spPr>
          <a:xfrm>
            <a:off x="-36512" y="844154"/>
            <a:ext cx="9252520" cy="4414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418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kstboks 5"/>
          <p:cNvSpPr txBox="1"/>
          <p:nvPr/>
        </p:nvSpPr>
        <p:spPr>
          <a:xfrm>
            <a:off x="2915816" y="960987"/>
            <a:ext cx="514980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bg-BG" sz="1600" dirty="0"/>
              <a:t>Спирачни помпи</a:t>
            </a:r>
            <a:endParaRPr lang="da-DK" sz="1600" dirty="0">
              <a:solidFill>
                <a:schemeClr val="tx2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bg-BG" sz="1600" dirty="0"/>
              <a:t>Спирачни маркучи</a:t>
            </a:r>
            <a:endParaRPr lang="da-DK" sz="1600" dirty="0">
              <a:solidFill>
                <a:schemeClr val="tx2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bg-BG" sz="1600" dirty="0"/>
              <a:t>Накладки, спирачни дискове и барабани</a:t>
            </a:r>
            <a:endParaRPr lang="da-DK" sz="1600" dirty="0">
              <a:solidFill>
                <a:schemeClr val="tx2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bg-BG" sz="1600" dirty="0"/>
              <a:t>Регулатор на спирачното налягане</a:t>
            </a:r>
            <a:endParaRPr lang="da-DK" sz="1600" dirty="0">
              <a:solidFill>
                <a:schemeClr val="tx2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bg-BG" sz="1600" dirty="0" err="1"/>
              <a:t>Шенкели</a:t>
            </a:r>
            <a:r>
              <a:rPr lang="bg-BG" sz="1600" dirty="0"/>
              <a:t> задна ос</a:t>
            </a:r>
            <a:endParaRPr lang="da-DK" sz="1600" dirty="0">
              <a:solidFill>
                <a:schemeClr val="tx2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1600" dirty="0"/>
              <a:t>ABS </a:t>
            </a:r>
            <a:r>
              <a:rPr lang="bg-BG" sz="1600" dirty="0"/>
              <a:t>датчици</a:t>
            </a:r>
            <a:endParaRPr lang="da-DK" sz="1600" dirty="0">
              <a:solidFill>
                <a:schemeClr val="tx2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bg-BG" sz="1600" dirty="0"/>
              <a:t>Ремонтни комплекти за спирачна хидравлика</a:t>
            </a:r>
            <a:endParaRPr lang="da-DK" sz="1600" dirty="0">
              <a:solidFill>
                <a:schemeClr val="tx2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bg-BG" sz="1600" dirty="0" err="1" smtClean="0"/>
              <a:t>Супорти</a:t>
            </a:r>
            <a:endParaRPr lang="da-DK" sz="1600" dirty="0" smtClean="0">
              <a:solidFill>
                <a:schemeClr val="tx2"/>
              </a:solidFill>
            </a:endParaRPr>
          </a:p>
        </p:txBody>
      </p:sp>
      <p:pic>
        <p:nvPicPr>
          <p:cNvPr id="8" name="Billede 7" descr="BRAX Planche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107504" y="964395"/>
            <a:ext cx="2745833" cy="2970000"/>
          </a:xfrm>
          <a:prstGeom prst="rect">
            <a:avLst/>
          </a:prstGeom>
        </p:spPr>
      </p:pic>
      <p:pic>
        <p:nvPicPr>
          <p:cNvPr id="9" name="Picture 2" descr="C:\Users\mva\AppData\Local\Microsoft\Windows\Temporary Internet Files\Content.Outlook\5252EMWG\Brax negativ uden underteks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53" y="123478"/>
            <a:ext cx="2646603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ktangel 4"/>
          <p:cNvSpPr/>
          <p:nvPr/>
        </p:nvSpPr>
        <p:spPr>
          <a:xfrm>
            <a:off x="683568" y="3930610"/>
            <a:ext cx="165614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da-DK" sz="1600" b="1" dirty="0" smtClean="0"/>
              <a:t>1100 </a:t>
            </a:r>
            <a:r>
              <a:rPr lang="bg-BG" altLang="da-DK" sz="1600" b="1" dirty="0" smtClean="0"/>
              <a:t>артикула</a:t>
            </a:r>
            <a:endParaRPr lang="en-US" altLang="da-DK" sz="1600" b="1" dirty="0"/>
          </a:p>
        </p:txBody>
      </p:sp>
    </p:spTree>
    <p:extLst>
      <p:ext uri="{BB962C8B-B14F-4D97-AF65-F5344CB8AC3E}">
        <p14:creationId xmlns:p14="http://schemas.microsoft.com/office/powerpoint/2010/main" val="400564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kstboks 5"/>
          <p:cNvSpPr txBox="1"/>
          <p:nvPr/>
        </p:nvSpPr>
        <p:spPr>
          <a:xfrm>
            <a:off x="2915816" y="965745"/>
            <a:ext cx="486177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bg-BG" sz="1600" dirty="0" err="1" smtClean="0">
                <a:solidFill>
                  <a:schemeClr val="tx2"/>
                </a:solidFill>
              </a:rPr>
              <a:t>Притискателен</a:t>
            </a:r>
            <a:r>
              <a:rPr lang="bg-BG" sz="1600" dirty="0" smtClean="0">
                <a:solidFill>
                  <a:schemeClr val="tx2"/>
                </a:solidFill>
              </a:rPr>
              <a:t> диск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 err="1"/>
              <a:t>Феродови</a:t>
            </a:r>
            <a:r>
              <a:rPr lang="bg-BG" sz="1600" dirty="0"/>
              <a:t> дискове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Съединител комплекти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Лагери съединител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Трансмисионни и спирачни цилиндри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Вилки </a:t>
            </a:r>
            <a:r>
              <a:rPr lang="bg-BG" sz="1600" dirty="0" smtClean="0"/>
              <a:t>съединител</a:t>
            </a:r>
            <a:endParaRPr lang="de-DE" sz="1600" dirty="0">
              <a:solidFill>
                <a:schemeClr val="tx2"/>
              </a:solidFill>
            </a:endParaRPr>
          </a:p>
        </p:txBody>
      </p:sp>
      <p:pic>
        <p:nvPicPr>
          <p:cNvPr id="8" name="Billede 7" descr="Clutex Planche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107504" y="958869"/>
            <a:ext cx="2745833" cy="2970000"/>
          </a:xfrm>
          <a:prstGeom prst="rect">
            <a:avLst/>
          </a:prstGeom>
        </p:spPr>
      </p:pic>
      <p:pic>
        <p:nvPicPr>
          <p:cNvPr id="9" name="Picture 2" descr="C:\Users\mva\AppData\Local\Microsoft\Windows\Temporary Internet Files\Content.Outlook\5252EMWG\Clutex negativ uden underteks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9021" y="123478"/>
            <a:ext cx="2896327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ktangel 4"/>
          <p:cNvSpPr/>
          <p:nvPr/>
        </p:nvSpPr>
        <p:spPr>
          <a:xfrm>
            <a:off x="683605" y="3926726"/>
            <a:ext cx="165614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da-DK" sz="1600" b="1" dirty="0" smtClean="0"/>
              <a:t>200 </a:t>
            </a:r>
            <a:r>
              <a:rPr lang="bg-BG" altLang="da-DK" sz="1600" b="1" dirty="0" smtClean="0"/>
              <a:t>артикула</a:t>
            </a:r>
            <a:endParaRPr lang="en-US" altLang="da-DK" sz="1600" b="1" dirty="0"/>
          </a:p>
        </p:txBody>
      </p:sp>
    </p:spTree>
    <p:extLst>
      <p:ext uri="{BB962C8B-B14F-4D97-AF65-F5344CB8AC3E}">
        <p14:creationId xmlns:p14="http://schemas.microsoft.com/office/powerpoint/2010/main" val="2740222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kstboks 5"/>
          <p:cNvSpPr txBox="1"/>
          <p:nvPr/>
        </p:nvSpPr>
        <p:spPr>
          <a:xfrm>
            <a:off x="2915817" y="963901"/>
            <a:ext cx="526195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bg-BG" sz="1200" dirty="0"/>
              <a:t>Електрически горивни помпи</a:t>
            </a:r>
            <a:endParaRPr lang="da-DK" sz="12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200" dirty="0"/>
              <a:t>Индикатори и мигачи</a:t>
            </a:r>
            <a:endParaRPr lang="da-DK" sz="12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200" dirty="0"/>
              <a:t>Температурни сензори</a:t>
            </a:r>
            <a:endParaRPr lang="da-DK" sz="12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200" dirty="0"/>
              <a:t>Релета</a:t>
            </a:r>
            <a:endParaRPr lang="da-DK" sz="12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200" dirty="0" err="1"/>
              <a:t>Подгревни</a:t>
            </a:r>
            <a:r>
              <a:rPr lang="bg-BG" sz="1200" dirty="0"/>
              <a:t> свещи</a:t>
            </a:r>
            <a:endParaRPr lang="da-DK" sz="12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200" dirty="0"/>
              <a:t>Спирачни светлини и датчици за налягане на маслото</a:t>
            </a:r>
            <a:endParaRPr lang="da-DK" sz="12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200" dirty="0"/>
              <a:t>Ротори, </a:t>
            </a:r>
            <a:r>
              <a:rPr lang="bg-BG" sz="1200" dirty="0" err="1"/>
              <a:t>дистрибуторни</a:t>
            </a:r>
            <a:r>
              <a:rPr lang="bg-BG" sz="1200" dirty="0"/>
              <a:t> капачки и </a:t>
            </a:r>
            <a:r>
              <a:rPr lang="bg-BG" sz="1200" dirty="0" err="1"/>
              <a:t>завъшени</a:t>
            </a:r>
            <a:r>
              <a:rPr lang="bg-BG" sz="1200" dirty="0"/>
              <a:t> </a:t>
            </a:r>
            <a:r>
              <a:rPr lang="bg-BG" sz="1200" dirty="0" err="1"/>
              <a:t>делко</a:t>
            </a:r>
            <a:r>
              <a:rPr lang="bg-BG" sz="1200" dirty="0"/>
              <a:t> палци</a:t>
            </a:r>
            <a:endParaRPr lang="da-DK" sz="12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200" dirty="0"/>
              <a:t>Комплекти запалителни жила</a:t>
            </a:r>
            <a:endParaRPr lang="da-DK" sz="12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200" dirty="0"/>
              <a:t>Пръскалки и </a:t>
            </a:r>
            <a:r>
              <a:rPr lang="bg-BG" sz="1200" dirty="0" err="1"/>
              <a:t>моторчета</a:t>
            </a:r>
            <a:r>
              <a:rPr lang="bg-BG" sz="1200" dirty="0"/>
              <a:t> за предни и задни чистачки</a:t>
            </a:r>
            <a:endParaRPr lang="da-DK" sz="12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200" dirty="0"/>
              <a:t>Електрически клаксони 6v/12v</a:t>
            </a:r>
            <a:endParaRPr lang="da-DK" sz="12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200" dirty="0"/>
              <a:t>Стартерни мотори и генератори</a:t>
            </a:r>
            <a:endParaRPr lang="da-DK" sz="12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200" dirty="0" err="1"/>
              <a:t>Дебитомери</a:t>
            </a:r>
            <a:endParaRPr lang="da-DK" sz="12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200" dirty="0"/>
              <a:t>Волтови регулатори и запалителни бобини</a:t>
            </a:r>
            <a:endParaRPr lang="da-DK" sz="12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200" dirty="0"/>
              <a:t>Клапанни единици</a:t>
            </a:r>
            <a:endParaRPr lang="da-DK" sz="12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200" dirty="0"/>
              <a:t>Електрически </a:t>
            </a:r>
            <a:r>
              <a:rPr lang="bg-BG" sz="1200" dirty="0" err="1"/>
              <a:t>стъклоповдигачи</a:t>
            </a:r>
            <a:endParaRPr lang="da-DK" sz="12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200" dirty="0" err="1"/>
              <a:t>Ламбда</a:t>
            </a:r>
            <a:r>
              <a:rPr lang="bg-BG" sz="1200" dirty="0"/>
              <a:t> сонди</a:t>
            </a:r>
            <a:endParaRPr lang="da-DK" sz="1200" dirty="0">
              <a:solidFill>
                <a:schemeClr val="tx2"/>
              </a:solidFill>
            </a:endParaRPr>
          </a:p>
        </p:txBody>
      </p:sp>
      <p:pic>
        <p:nvPicPr>
          <p:cNvPr id="8" name="Billede 7" descr="ELECTRIX Planche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107504" y="963900"/>
            <a:ext cx="2745833" cy="2970000"/>
          </a:xfrm>
          <a:prstGeom prst="rect">
            <a:avLst/>
          </a:prstGeom>
        </p:spPr>
      </p:pic>
      <p:pic>
        <p:nvPicPr>
          <p:cNvPr id="9" name="Picture 2" descr="C:\Users\mva\AppData\Local\Microsoft\Windows\Temporary Internet Files\Content.Outlook\5252EMWG\Electrix negativ uden underteks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99792" y="123478"/>
            <a:ext cx="3247901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ktangel 4"/>
          <p:cNvSpPr/>
          <p:nvPr/>
        </p:nvSpPr>
        <p:spPr>
          <a:xfrm>
            <a:off x="683568" y="3933900"/>
            <a:ext cx="165614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da-DK" sz="1600" b="1" dirty="0" smtClean="0"/>
              <a:t>1250 </a:t>
            </a:r>
            <a:r>
              <a:rPr lang="bg-BG" altLang="da-DK" sz="1600" b="1" dirty="0" smtClean="0"/>
              <a:t>артикула</a:t>
            </a:r>
            <a:endParaRPr lang="en-US" altLang="da-DK" sz="1600" b="1" dirty="0"/>
          </a:p>
        </p:txBody>
      </p:sp>
    </p:spTree>
    <p:extLst>
      <p:ext uri="{BB962C8B-B14F-4D97-AF65-F5344CB8AC3E}">
        <p14:creationId xmlns:p14="http://schemas.microsoft.com/office/powerpoint/2010/main" val="3876310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Billed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79" y="976765"/>
            <a:ext cx="2464019" cy="2864203"/>
          </a:xfrm>
          <a:prstGeom prst="rect">
            <a:avLst/>
          </a:prstGeom>
        </p:spPr>
      </p:pic>
      <p:pic>
        <p:nvPicPr>
          <p:cNvPr id="8" name="Billed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-164554"/>
            <a:ext cx="4536504" cy="1230169"/>
          </a:xfrm>
          <a:prstGeom prst="rect">
            <a:avLst/>
          </a:prstGeom>
        </p:spPr>
      </p:pic>
      <p:sp>
        <p:nvSpPr>
          <p:cNvPr id="5" name="Rektangel 4"/>
          <p:cNvSpPr/>
          <p:nvPr/>
        </p:nvSpPr>
        <p:spPr>
          <a:xfrm>
            <a:off x="539552" y="3858602"/>
            <a:ext cx="165614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da-DK" sz="1600" b="1" dirty="0" smtClean="0"/>
              <a:t>100 </a:t>
            </a:r>
            <a:r>
              <a:rPr lang="bg-BG" altLang="da-DK" sz="1600" b="1" dirty="0" smtClean="0"/>
              <a:t>артикула</a:t>
            </a:r>
            <a:endParaRPr lang="en-US" altLang="da-DK" sz="1600" b="1" dirty="0"/>
          </a:p>
        </p:txBody>
      </p:sp>
      <p:sp>
        <p:nvSpPr>
          <p:cNvPr id="2" name="Tekstboks 1"/>
          <p:cNvSpPr txBox="1"/>
          <p:nvPr/>
        </p:nvSpPr>
        <p:spPr>
          <a:xfrm>
            <a:off x="2843808" y="1065615"/>
            <a:ext cx="547260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g-BG" sz="1600" dirty="0" err="1"/>
              <a:t>Dansk</a:t>
            </a:r>
            <a:r>
              <a:rPr lang="bg-BG" sz="1600" dirty="0"/>
              <a:t> </a:t>
            </a:r>
            <a:r>
              <a:rPr lang="bg-BG" sz="1600" dirty="0" err="1"/>
              <a:t>Flex</a:t>
            </a:r>
            <a:r>
              <a:rPr lang="bg-BG" sz="1600" dirty="0"/>
              <a:t>: Нашите </a:t>
            </a:r>
            <a:r>
              <a:rPr lang="bg-BG" sz="1600" dirty="0"/>
              <a:t>меки връзки</a:t>
            </a:r>
            <a:r>
              <a:rPr lang="bg-BG" sz="1600" dirty="0" smtClean="0"/>
              <a:t> </a:t>
            </a:r>
            <a:r>
              <a:rPr lang="bg-BG" sz="1600" dirty="0"/>
              <a:t>се произвеждат от </a:t>
            </a:r>
            <a:r>
              <a:rPr lang="bg-BG" sz="1600" dirty="0" smtClean="0"/>
              <a:t>модел 304 </a:t>
            </a:r>
            <a:r>
              <a:rPr lang="bg-BG" sz="1600" dirty="0" err="1"/>
              <a:t>двупластова</a:t>
            </a:r>
            <a:r>
              <a:rPr lang="bg-BG" sz="1600" dirty="0"/>
              <a:t> неръждаема стомана със 100% </a:t>
            </a:r>
            <a:r>
              <a:rPr lang="bg-BG" sz="1600" dirty="0" smtClean="0"/>
              <a:t>външно </a:t>
            </a:r>
            <a:r>
              <a:rPr lang="bg-BG" sz="1600" dirty="0"/>
              <a:t>покритие </a:t>
            </a:r>
            <a:r>
              <a:rPr lang="bg-BG" sz="1600" dirty="0" smtClean="0"/>
              <a:t>на плитка за </a:t>
            </a:r>
            <a:r>
              <a:rPr lang="bg-BG" sz="1600" dirty="0"/>
              <a:t>пълна защита и дълготрайност</a:t>
            </a:r>
            <a:r>
              <a:rPr lang="bg-BG" sz="1600" dirty="0" smtClean="0"/>
              <a:t>.</a:t>
            </a:r>
          </a:p>
          <a:p>
            <a:r>
              <a:rPr lang="bg-BG" sz="1600" dirty="0"/>
              <a:t>Относно вътрешната конструкция днес ползваме три различни метода</a:t>
            </a:r>
            <a:r>
              <a:rPr lang="bg-BG" sz="1600" dirty="0" smtClean="0"/>
              <a:t>:</a:t>
            </a:r>
          </a:p>
          <a:p>
            <a:endParaRPr lang="en-US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bg-BG" sz="1600" dirty="0"/>
              <a:t>Необлицовани </a:t>
            </a:r>
            <a:r>
              <a:rPr lang="bg-BG" sz="1600" dirty="0" smtClean="0"/>
              <a:t>меки връзки</a:t>
            </a:r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bg-BG" sz="1600" dirty="0"/>
              <a:t>Облицовани </a:t>
            </a:r>
            <a:r>
              <a:rPr lang="bg-BG" sz="1600" dirty="0" smtClean="0"/>
              <a:t>на плитка </a:t>
            </a:r>
            <a:r>
              <a:rPr lang="bg-BG" sz="1600" dirty="0"/>
              <a:t>меки връзки</a:t>
            </a:r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bg-BG" sz="1600" dirty="0" smtClean="0"/>
              <a:t>Меки </a:t>
            </a:r>
            <a:r>
              <a:rPr lang="bg-BG" sz="1600" dirty="0"/>
              <a:t>връзки</a:t>
            </a:r>
            <a:r>
              <a:rPr lang="bg-BG" sz="1600" dirty="0" smtClean="0"/>
              <a:t> с преплитане</a:t>
            </a:r>
            <a:endParaRPr lang="da-DK" sz="1600" dirty="0"/>
          </a:p>
        </p:txBody>
      </p:sp>
    </p:spTree>
    <p:extLst>
      <p:ext uri="{BB962C8B-B14F-4D97-AF65-F5344CB8AC3E}">
        <p14:creationId xmlns:p14="http://schemas.microsoft.com/office/powerpoint/2010/main" val="184828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kstboks 5"/>
          <p:cNvSpPr txBox="1"/>
          <p:nvPr/>
        </p:nvSpPr>
        <p:spPr>
          <a:xfrm>
            <a:off x="2915816" y="947560"/>
            <a:ext cx="367240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Въздушен </a:t>
            </a:r>
            <a:r>
              <a:rPr lang="bg-BG" sz="1600" dirty="0" err="1"/>
              <a:t>фитър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Горивен филтър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Маслен филтър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Филтър купе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Филтър за автоматична скоростна кутия</a:t>
            </a:r>
            <a:endParaRPr lang="da-DK" sz="1600" dirty="0">
              <a:solidFill>
                <a:schemeClr val="tx2"/>
              </a:solidFill>
            </a:endParaRPr>
          </a:p>
        </p:txBody>
      </p:sp>
      <p:pic>
        <p:nvPicPr>
          <p:cNvPr id="8" name="Billede 7" descr="FILTREX Planche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107504" y="947560"/>
            <a:ext cx="2745833" cy="2970000"/>
          </a:xfrm>
          <a:prstGeom prst="rect">
            <a:avLst/>
          </a:prstGeom>
        </p:spPr>
      </p:pic>
      <p:pic>
        <p:nvPicPr>
          <p:cNvPr id="9" name="Picture 2" descr="C:\Users\mva\AppData\Local\Microsoft\Windows\Temporary Internet Files\Content.Outlook\5252EMWG\Filtrex negativ uden underteks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53337" y="123478"/>
            <a:ext cx="2918130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ktangel 4"/>
          <p:cNvSpPr/>
          <p:nvPr/>
        </p:nvSpPr>
        <p:spPr>
          <a:xfrm>
            <a:off x="683568" y="3933900"/>
            <a:ext cx="165614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da-DK" sz="1600" b="1" dirty="0" smtClean="0"/>
              <a:t>500 </a:t>
            </a:r>
            <a:r>
              <a:rPr lang="bg-BG" altLang="da-DK" sz="1600" b="1" dirty="0" smtClean="0"/>
              <a:t>артикула</a:t>
            </a:r>
            <a:endParaRPr lang="en-US" altLang="da-DK" sz="1600" b="1" dirty="0"/>
          </a:p>
        </p:txBody>
      </p:sp>
    </p:spTree>
    <p:extLst>
      <p:ext uri="{BB962C8B-B14F-4D97-AF65-F5344CB8AC3E}">
        <p14:creationId xmlns:p14="http://schemas.microsoft.com/office/powerpoint/2010/main" val="2165114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Billed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64" y="978758"/>
            <a:ext cx="2508567" cy="2915987"/>
          </a:xfrm>
          <a:prstGeom prst="rect">
            <a:avLst/>
          </a:prstGeom>
        </p:spPr>
      </p:pic>
      <p:sp>
        <p:nvSpPr>
          <p:cNvPr id="3" name="Tekstboks 2"/>
          <p:cNvSpPr txBox="1"/>
          <p:nvPr/>
        </p:nvSpPr>
        <p:spPr>
          <a:xfrm>
            <a:off x="2789105" y="951757"/>
            <a:ext cx="5455303" cy="2593325"/>
          </a:xfrm>
          <a:prstGeom prst="rect">
            <a:avLst/>
          </a:prstGeom>
          <a:noFill/>
        </p:spPr>
        <p:txBody>
          <a:bodyPr wrap="square" lIns="38405" tIns="19202" rIns="38405" bIns="19202" rtlCol="0">
            <a:spAutoFit/>
          </a:bodyPr>
          <a:lstStyle/>
          <a:p>
            <a:r>
              <a:rPr lang="de-DE" sz="1600" dirty="0" err="1" smtClean="0"/>
              <a:t>Jopex</a:t>
            </a:r>
            <a:r>
              <a:rPr lang="de-DE" sz="1600" dirty="0"/>
              <a:t>: </a:t>
            </a:r>
            <a:r>
              <a:rPr lang="bg-BG" sz="1600" dirty="0" smtClean="0"/>
              <a:t>Ние специализираме в</a:t>
            </a:r>
            <a:r>
              <a:rPr lang="de-DE" sz="1600" dirty="0" smtClean="0"/>
              <a:t>: </a:t>
            </a:r>
            <a:endParaRPr lang="da-DK" sz="1600" dirty="0" smtClean="0"/>
          </a:p>
          <a:p>
            <a:r>
              <a:rPr lang="en-GB" sz="1600" dirty="0"/>
              <a:t> </a:t>
            </a:r>
            <a:endParaRPr lang="da-DK" sz="1600" dirty="0"/>
          </a:p>
          <a:p>
            <a:r>
              <a:rPr lang="en-GB" sz="1600" dirty="0"/>
              <a:t>• </a:t>
            </a:r>
            <a:r>
              <a:rPr lang="bg-BG" sz="1600" dirty="0" smtClean="0"/>
              <a:t>Генерация </a:t>
            </a:r>
            <a:r>
              <a:rPr lang="en-GB" sz="1600" dirty="0" smtClean="0"/>
              <a:t>/ </a:t>
            </a:r>
            <a:r>
              <a:rPr lang="bg-BG" sz="1600" dirty="0" err="1" smtClean="0"/>
              <a:t>двоянки</a:t>
            </a:r>
            <a:endParaRPr lang="da-DK" sz="1600" dirty="0"/>
          </a:p>
          <a:p>
            <a:r>
              <a:rPr lang="en-GB" sz="1600" dirty="0"/>
              <a:t>• </a:t>
            </a:r>
            <a:r>
              <a:rPr lang="bg-BG" sz="1600" dirty="0" smtClean="0"/>
              <a:t>Пресовани части </a:t>
            </a:r>
            <a:r>
              <a:rPr lang="en-GB" sz="1600" dirty="0" smtClean="0"/>
              <a:t>/ </a:t>
            </a:r>
            <a:r>
              <a:rPr lang="bg-BG" sz="1600" dirty="0" smtClean="0"/>
              <a:t>Гърнета</a:t>
            </a:r>
            <a:endParaRPr lang="da-DK" sz="1600" dirty="0" smtClean="0"/>
          </a:p>
          <a:p>
            <a:r>
              <a:rPr lang="en-GB" sz="1600" dirty="0"/>
              <a:t> </a:t>
            </a:r>
            <a:endParaRPr lang="da-DK" sz="1600" dirty="0"/>
          </a:p>
          <a:p>
            <a:r>
              <a:rPr lang="bg-BG" sz="1600" dirty="0" smtClean="0"/>
              <a:t>За леки автомобили и лекотоварни автомобили</a:t>
            </a:r>
            <a:r>
              <a:rPr lang="de-DE" sz="1600" dirty="0" smtClean="0"/>
              <a:t>.</a:t>
            </a:r>
            <a:endParaRPr lang="de-DE" sz="1600" dirty="0" smtClean="0"/>
          </a:p>
          <a:p>
            <a:r>
              <a:rPr lang="en-GB" sz="1600" dirty="0"/>
              <a:t> </a:t>
            </a:r>
            <a:endParaRPr lang="da-DK" sz="1600" dirty="0"/>
          </a:p>
          <a:p>
            <a:r>
              <a:rPr lang="bg-BG" sz="1600" dirty="0"/>
              <a:t>С тази високоспециализирана програма ние сме едни от водещите производители като цяло на пазара за части за изпускателната система.</a:t>
            </a:r>
          </a:p>
        </p:txBody>
      </p:sp>
      <p:pic>
        <p:nvPicPr>
          <p:cNvPr id="6" name="Picture 3" descr="C:\Users\mva\AppData\Local\Microsoft\Windows\Temporary Internet Files\Content.Outlook\5252EMWG\Jopex negativ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2489" y="123478"/>
            <a:ext cx="2721639" cy="612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ktangel 4"/>
          <p:cNvSpPr/>
          <p:nvPr/>
        </p:nvSpPr>
        <p:spPr>
          <a:xfrm>
            <a:off x="683568" y="3930610"/>
            <a:ext cx="165614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da-DK" sz="1600" b="1" dirty="0" smtClean="0"/>
              <a:t>1250 </a:t>
            </a:r>
            <a:r>
              <a:rPr lang="bg-BG" altLang="da-DK" sz="1600" b="1" dirty="0" smtClean="0"/>
              <a:t>артикула</a:t>
            </a:r>
            <a:endParaRPr lang="en-US" altLang="da-DK" sz="1600" b="1" dirty="0"/>
          </a:p>
        </p:txBody>
      </p:sp>
    </p:spTree>
    <p:extLst>
      <p:ext uri="{BB962C8B-B14F-4D97-AF65-F5344CB8AC3E}">
        <p14:creationId xmlns:p14="http://schemas.microsoft.com/office/powerpoint/2010/main" val="3155726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Billede 7" descr="Mechanex Planche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179512" y="955056"/>
            <a:ext cx="2745833" cy="2970000"/>
          </a:xfrm>
          <a:prstGeom prst="rect">
            <a:avLst/>
          </a:prstGeom>
        </p:spPr>
      </p:pic>
      <p:sp>
        <p:nvSpPr>
          <p:cNvPr id="9" name="Rektangel 8"/>
          <p:cNvSpPr/>
          <p:nvPr/>
        </p:nvSpPr>
        <p:spPr>
          <a:xfrm>
            <a:off x="3059832" y="941693"/>
            <a:ext cx="5904656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Турбини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Механични и електрически </a:t>
            </a:r>
            <a:r>
              <a:rPr lang="bg-BG" sz="1600" dirty="0" err="1"/>
              <a:t>стъклоповдигачи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Дръжки за врата и прозорец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Странични огледала и заключалки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 err="1"/>
              <a:t>Маханични</a:t>
            </a:r>
            <a:r>
              <a:rPr lang="bg-BG" sz="1600" dirty="0"/>
              <a:t> горивни помпи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Жила за съединител, за педала на газта и за ръчната спирачка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 err="1"/>
              <a:t>Картери</a:t>
            </a:r>
            <a:r>
              <a:rPr lang="bg-BG" sz="1600" dirty="0"/>
              <a:t> и гарнитури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 err="1"/>
              <a:t>Прахоуловители</a:t>
            </a:r>
            <a:r>
              <a:rPr lang="bg-BG" sz="1600" dirty="0"/>
              <a:t> и гарнитури глава</a:t>
            </a:r>
            <a:endParaRPr lang="da-DK" sz="1600" dirty="0" smtClean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Цилиндрови глави и болтове</a:t>
            </a:r>
            <a:endParaRPr lang="da-DK" sz="1600" dirty="0" smtClean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Ролки </a:t>
            </a:r>
            <a:r>
              <a:rPr lang="bg-BG" sz="1600" dirty="0" err="1"/>
              <a:t>колянов</a:t>
            </a:r>
            <a:r>
              <a:rPr lang="bg-BG" sz="1600" dirty="0"/>
              <a:t> вал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 smtClean="0">
                <a:solidFill>
                  <a:schemeClr val="tx2"/>
                </a:solidFill>
              </a:rPr>
              <a:t>Рамо чистачки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 smtClean="0">
                <a:solidFill>
                  <a:schemeClr val="tx2"/>
                </a:solidFill>
              </a:rPr>
              <a:t>Резервоар за гориво и капачки маслен филтър</a:t>
            </a:r>
            <a:endParaRPr lang="da-DK" sz="1600" dirty="0">
              <a:solidFill>
                <a:schemeClr val="tx2"/>
              </a:solidFill>
            </a:endParaRPr>
          </a:p>
        </p:txBody>
      </p:sp>
      <p:pic>
        <p:nvPicPr>
          <p:cNvPr id="7" name="Picture 2" descr="C:\Users\mva\AppData\Local\Microsoft\Windows\Temporary Internet Files\Content.Outlook\5252EMWG\Mechanex negativ uden underteks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83768" y="123478"/>
            <a:ext cx="4016252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ktangel 4"/>
          <p:cNvSpPr/>
          <p:nvPr/>
        </p:nvSpPr>
        <p:spPr>
          <a:xfrm>
            <a:off x="755576" y="3930610"/>
            <a:ext cx="165614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da-DK" sz="1600" b="1" dirty="0" smtClean="0"/>
              <a:t>1750 </a:t>
            </a:r>
            <a:r>
              <a:rPr lang="bg-BG" altLang="da-DK" sz="1600" b="1" dirty="0" smtClean="0"/>
              <a:t>артикула</a:t>
            </a:r>
            <a:endParaRPr lang="en-US" altLang="da-DK" sz="1600" b="1" dirty="0"/>
          </a:p>
        </p:txBody>
      </p:sp>
    </p:spTree>
    <p:extLst>
      <p:ext uri="{BB962C8B-B14F-4D97-AF65-F5344CB8AC3E}">
        <p14:creationId xmlns:p14="http://schemas.microsoft.com/office/powerpoint/2010/main" val="767228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kstboks 5"/>
          <p:cNvSpPr txBox="1"/>
          <p:nvPr/>
        </p:nvSpPr>
        <p:spPr>
          <a:xfrm>
            <a:off x="3059832" y="963900"/>
            <a:ext cx="583439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bg-BG" sz="1600" dirty="0" err="1"/>
              <a:t>Колесни</a:t>
            </a:r>
            <a:r>
              <a:rPr lang="bg-BG" sz="1600" dirty="0"/>
              <a:t> лагери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Комплекти </a:t>
            </a:r>
            <a:r>
              <a:rPr lang="bg-BG" sz="1600" dirty="0" err="1"/>
              <a:t>колесни</a:t>
            </a:r>
            <a:r>
              <a:rPr lang="bg-BG" sz="1600" dirty="0"/>
              <a:t> лагери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Ролки/</a:t>
            </a:r>
            <a:r>
              <a:rPr lang="bg-BG" sz="1600" dirty="0" err="1"/>
              <a:t>Обтяжни</a:t>
            </a:r>
            <a:r>
              <a:rPr lang="bg-BG" sz="1600" dirty="0"/>
              <a:t> ролки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Карета </a:t>
            </a:r>
            <a:r>
              <a:rPr lang="bg-BG" sz="1600" dirty="0" err="1"/>
              <a:t>полуоски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 smtClean="0">
                <a:solidFill>
                  <a:schemeClr val="tx2"/>
                </a:solidFill>
              </a:rPr>
              <a:t>Ролки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Комплекти маншони за диференциал</a:t>
            </a:r>
            <a:endParaRPr lang="da-DK" sz="1600" dirty="0">
              <a:solidFill>
                <a:schemeClr val="tx2"/>
              </a:solidFill>
            </a:endParaRPr>
          </a:p>
        </p:txBody>
      </p:sp>
      <p:pic>
        <p:nvPicPr>
          <p:cNvPr id="8" name="Billede 7" descr="ROULEX Planche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179512" y="963900"/>
            <a:ext cx="2745833" cy="2970000"/>
          </a:xfrm>
          <a:prstGeom prst="rect">
            <a:avLst/>
          </a:prstGeom>
        </p:spPr>
      </p:pic>
      <p:pic>
        <p:nvPicPr>
          <p:cNvPr id="9" name="Picture 2" descr="C:\Users\mva\AppData\Local\Microsoft\Windows\Temporary Internet Files\Content.Outlook\5252EMWG\Roulex negativ uden underteks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48572" y="123478"/>
            <a:ext cx="3046569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ktangel 4"/>
          <p:cNvSpPr/>
          <p:nvPr/>
        </p:nvSpPr>
        <p:spPr>
          <a:xfrm>
            <a:off x="683568" y="3930610"/>
            <a:ext cx="165614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da-DK" sz="1600" b="1" dirty="0" smtClean="0"/>
              <a:t>600 </a:t>
            </a:r>
            <a:r>
              <a:rPr lang="bg-BG" altLang="da-DK" sz="1600" b="1" dirty="0" smtClean="0"/>
              <a:t>артикула</a:t>
            </a:r>
            <a:endParaRPr lang="en-US" altLang="da-DK" sz="1600" b="1" dirty="0"/>
          </a:p>
        </p:txBody>
      </p:sp>
    </p:spTree>
    <p:extLst>
      <p:ext uri="{BB962C8B-B14F-4D97-AF65-F5344CB8AC3E}">
        <p14:creationId xmlns:p14="http://schemas.microsoft.com/office/powerpoint/2010/main" val="3553492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kstboks 5"/>
          <p:cNvSpPr txBox="1"/>
          <p:nvPr/>
        </p:nvSpPr>
        <p:spPr>
          <a:xfrm>
            <a:off x="3040342" y="977250"/>
            <a:ext cx="606816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Гумени тампони за носачи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Лагери за амортисьори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 smtClean="0">
                <a:solidFill>
                  <a:schemeClr val="tx2"/>
                </a:solidFill>
              </a:rPr>
              <a:t>Ударни тампони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 smtClean="0">
                <a:solidFill>
                  <a:schemeClr val="tx2"/>
                </a:solidFill>
              </a:rPr>
              <a:t>Тампон карбуратор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 smtClean="0">
                <a:solidFill>
                  <a:schemeClr val="tx2"/>
                </a:solidFill>
              </a:rPr>
              <a:t>Тампон стабилизираща щанга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 err="1" smtClean="0">
                <a:solidFill>
                  <a:schemeClr val="tx2"/>
                </a:solidFill>
              </a:rPr>
              <a:t>Прахозащитни</a:t>
            </a:r>
            <a:r>
              <a:rPr lang="bg-BG" sz="1600" dirty="0" smtClean="0">
                <a:solidFill>
                  <a:schemeClr val="tx2"/>
                </a:solidFill>
              </a:rPr>
              <a:t> комплекти за амортисьори и маншони рейки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 smtClean="0">
                <a:solidFill>
                  <a:schemeClr val="tx2"/>
                </a:solidFill>
              </a:rPr>
              <a:t>Тампони заден мост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Свързващи елементи и гумено-метални връзки</a:t>
            </a:r>
            <a:endParaRPr lang="da-DK" sz="1600" dirty="0">
              <a:solidFill>
                <a:schemeClr val="tx2"/>
              </a:solidFill>
            </a:endParaRPr>
          </a:p>
        </p:txBody>
      </p:sp>
      <p:pic>
        <p:nvPicPr>
          <p:cNvPr id="8" name="Billede 7" descr="RUBBEX Planche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169983" y="963900"/>
            <a:ext cx="2745833" cy="2970000"/>
          </a:xfrm>
          <a:prstGeom prst="rect">
            <a:avLst/>
          </a:prstGeom>
        </p:spPr>
      </p:pic>
      <p:pic>
        <p:nvPicPr>
          <p:cNvPr id="9" name="Picture 2" descr="C:\Users\mva\AppData\Local\Microsoft\Windows\Temporary Internet Files\Content.Outlook\5252EMWG\Rubbex negativ uden underteks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07754" y="123478"/>
            <a:ext cx="3226765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ktangel 4"/>
          <p:cNvSpPr/>
          <p:nvPr/>
        </p:nvSpPr>
        <p:spPr>
          <a:xfrm>
            <a:off x="755576" y="3930610"/>
            <a:ext cx="165614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da-DK" sz="1600" b="1" dirty="0" smtClean="0"/>
              <a:t>1250 </a:t>
            </a:r>
            <a:r>
              <a:rPr lang="bg-BG" altLang="da-DK" sz="1600" b="1" dirty="0" smtClean="0"/>
              <a:t>артикула</a:t>
            </a:r>
            <a:endParaRPr lang="en-US" altLang="da-DK" sz="1600" b="1" dirty="0"/>
          </a:p>
        </p:txBody>
      </p:sp>
    </p:spTree>
    <p:extLst>
      <p:ext uri="{BB962C8B-B14F-4D97-AF65-F5344CB8AC3E}">
        <p14:creationId xmlns:p14="http://schemas.microsoft.com/office/powerpoint/2010/main" val="708876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kstboks 5"/>
          <p:cNvSpPr txBox="1"/>
          <p:nvPr/>
        </p:nvSpPr>
        <p:spPr>
          <a:xfrm>
            <a:off x="2915816" y="982484"/>
            <a:ext cx="576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bg-BG" sz="1600" dirty="0" smtClean="0"/>
              <a:t>Маслени амортисьори 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 smtClean="0"/>
              <a:t>Пружини предни/задни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 smtClean="0">
                <a:solidFill>
                  <a:schemeClr val="tx2"/>
                </a:solidFill>
              </a:rPr>
              <a:t>Газови амортисьори предни</a:t>
            </a:r>
            <a:r>
              <a:rPr lang="da-DK" sz="1600" dirty="0" smtClean="0">
                <a:solidFill>
                  <a:schemeClr val="tx2"/>
                </a:solidFill>
              </a:rPr>
              <a:t>/</a:t>
            </a:r>
            <a:r>
              <a:rPr lang="bg-BG" sz="1600" dirty="0" smtClean="0">
                <a:solidFill>
                  <a:schemeClr val="tx2"/>
                </a:solidFill>
              </a:rPr>
              <a:t>задни</a:t>
            </a:r>
            <a:endParaRPr lang="da-DK" sz="1600" dirty="0">
              <a:solidFill>
                <a:schemeClr val="tx2"/>
              </a:solidFill>
            </a:endParaRPr>
          </a:p>
        </p:txBody>
      </p:sp>
      <p:pic>
        <p:nvPicPr>
          <p:cNvPr id="8" name="Billede 7" descr="Shockex Planche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107504" y="963621"/>
            <a:ext cx="2745833" cy="2970000"/>
          </a:xfrm>
          <a:prstGeom prst="rect">
            <a:avLst/>
          </a:prstGeom>
        </p:spPr>
      </p:pic>
      <p:pic>
        <p:nvPicPr>
          <p:cNvPr id="9" name="Picture 2" descr="C:\Users\mva\AppData\Local\Microsoft\Windows\Temporary Internet Files\Content.Outlook\5252EMWG\Shockex negativ uden underteks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53337" y="123478"/>
            <a:ext cx="3468463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ktangel 4"/>
          <p:cNvSpPr/>
          <p:nvPr/>
        </p:nvSpPr>
        <p:spPr>
          <a:xfrm>
            <a:off x="683568" y="3930610"/>
            <a:ext cx="165614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da-DK" sz="1600" b="1" dirty="0" smtClean="0"/>
              <a:t>500 </a:t>
            </a:r>
            <a:r>
              <a:rPr lang="bg-BG" altLang="da-DK" sz="1600" b="1" dirty="0" smtClean="0"/>
              <a:t>артикула</a:t>
            </a:r>
            <a:endParaRPr lang="en-US" altLang="da-DK" sz="1600" b="1" dirty="0"/>
          </a:p>
        </p:txBody>
      </p:sp>
    </p:spTree>
    <p:extLst>
      <p:ext uri="{BB962C8B-B14F-4D97-AF65-F5344CB8AC3E}">
        <p14:creationId xmlns:p14="http://schemas.microsoft.com/office/powerpoint/2010/main" val="1217580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kstboks 5"/>
          <p:cNvSpPr txBox="1"/>
          <p:nvPr/>
        </p:nvSpPr>
        <p:spPr>
          <a:xfrm>
            <a:off x="2915816" y="963900"/>
            <a:ext cx="56886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Рейки и хидравлични рейки за кормилно управление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 err="1" smtClean="0"/>
              <a:t>Шарнири</a:t>
            </a:r>
            <a:endParaRPr lang="bg-BG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Накрайници/Външни накрайници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Хидравлични помпи за кормилно управление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 err="1"/>
              <a:t>Биалетки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 smtClean="0"/>
              <a:t>Носачи</a:t>
            </a:r>
            <a:endParaRPr lang="da-DK" sz="1600" dirty="0">
              <a:solidFill>
                <a:schemeClr val="tx2"/>
              </a:solidFill>
            </a:endParaRPr>
          </a:p>
        </p:txBody>
      </p:sp>
      <p:pic>
        <p:nvPicPr>
          <p:cNvPr id="8" name="Billede 7" descr="STEREX Planche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107504" y="963900"/>
            <a:ext cx="2745833" cy="2970000"/>
          </a:xfrm>
          <a:prstGeom prst="rect">
            <a:avLst/>
          </a:prstGeom>
        </p:spPr>
      </p:pic>
      <p:pic>
        <p:nvPicPr>
          <p:cNvPr id="9" name="Picture 2" descr="C:\Users\mva\AppData\Local\Microsoft\Windows\Temporary Internet Files\Content.Outlook\5252EMWG\Sterex negativ uden underteks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53465" y="123478"/>
            <a:ext cx="3056506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ktangel 4"/>
          <p:cNvSpPr/>
          <p:nvPr/>
        </p:nvSpPr>
        <p:spPr>
          <a:xfrm>
            <a:off x="683568" y="3930610"/>
            <a:ext cx="165614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da-DK" sz="1600" b="1" dirty="0" smtClean="0"/>
              <a:t>1250 </a:t>
            </a:r>
            <a:r>
              <a:rPr lang="bg-BG" altLang="da-DK" sz="1600" b="1" dirty="0" smtClean="0"/>
              <a:t>артикула</a:t>
            </a:r>
            <a:endParaRPr lang="en-US" altLang="da-DK" sz="1600" b="1" dirty="0"/>
          </a:p>
        </p:txBody>
      </p:sp>
    </p:spTree>
    <p:extLst>
      <p:ext uri="{BB962C8B-B14F-4D97-AF65-F5344CB8AC3E}">
        <p14:creationId xmlns:p14="http://schemas.microsoft.com/office/powerpoint/2010/main" val="3640958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kstboks 5"/>
          <p:cNvSpPr txBox="1"/>
          <p:nvPr/>
        </p:nvSpPr>
        <p:spPr>
          <a:xfrm>
            <a:off x="2915816" y="963900"/>
            <a:ext cx="532859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Радиатори и </a:t>
            </a:r>
            <a:r>
              <a:rPr lang="bg-BG" sz="1600" dirty="0" err="1"/>
              <a:t>топлообменници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Водни </a:t>
            </a:r>
            <a:r>
              <a:rPr lang="bg-BG" sz="1600" dirty="0" err="1"/>
              <a:t>фланци</a:t>
            </a:r>
            <a:r>
              <a:rPr lang="bg-BG" sz="1600" dirty="0"/>
              <a:t>/тръби/термостати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Електрически вентилатори и вентилаторни перки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 smtClean="0">
                <a:solidFill>
                  <a:schemeClr val="tx2"/>
                </a:solidFill>
              </a:rPr>
              <a:t>Водни и маслени помпи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/>
              <a:t>Охладители за </a:t>
            </a:r>
            <a:r>
              <a:rPr lang="bg-BG" sz="1600" dirty="0" smtClean="0"/>
              <a:t>масло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 smtClean="0">
                <a:solidFill>
                  <a:schemeClr val="tx2"/>
                </a:solidFill>
              </a:rPr>
              <a:t>Маркучи за радиатори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 err="1"/>
              <a:t>Разширителни</a:t>
            </a:r>
            <a:r>
              <a:rPr lang="bg-BG" sz="1600" dirty="0"/>
              <a:t> съдове и капачки</a:t>
            </a:r>
            <a:endParaRPr lang="da-DK" sz="1600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bg-BG" sz="1600" dirty="0" err="1"/>
              <a:t>Виско</a:t>
            </a:r>
            <a:r>
              <a:rPr lang="bg-BG" sz="1600" dirty="0"/>
              <a:t> съединители</a:t>
            </a:r>
            <a:endParaRPr lang="da-DK" sz="1600" dirty="0">
              <a:solidFill>
                <a:schemeClr val="tx2"/>
              </a:solidFill>
            </a:endParaRPr>
          </a:p>
        </p:txBody>
      </p:sp>
      <p:pic>
        <p:nvPicPr>
          <p:cNvPr id="8" name="Billede 7" descr="THERMEX Planche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107504" y="963900"/>
            <a:ext cx="2745833" cy="2970000"/>
          </a:xfrm>
          <a:prstGeom prst="rect">
            <a:avLst/>
          </a:prstGeom>
        </p:spPr>
      </p:pic>
      <p:pic>
        <p:nvPicPr>
          <p:cNvPr id="9" name="Picture 2" descr="C:\Users\mva\AppData\Local\Microsoft\Windows\Temporary Internet Files\Content.Outlook\5252EMWG\Thermex negativ uden underteks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83768" y="123478"/>
            <a:ext cx="3504316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ktangel 4"/>
          <p:cNvSpPr/>
          <p:nvPr/>
        </p:nvSpPr>
        <p:spPr>
          <a:xfrm>
            <a:off x="683568" y="3930610"/>
            <a:ext cx="165614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da-DK" sz="1600" b="1" dirty="0" smtClean="0"/>
              <a:t>1250 </a:t>
            </a:r>
            <a:r>
              <a:rPr lang="bg-BG" altLang="da-DK" sz="1600" b="1" dirty="0" smtClean="0"/>
              <a:t>артикули</a:t>
            </a:r>
            <a:endParaRPr lang="en-US" altLang="da-DK" sz="1600" b="1" dirty="0"/>
          </a:p>
        </p:txBody>
      </p:sp>
    </p:spTree>
    <p:extLst>
      <p:ext uri="{BB962C8B-B14F-4D97-AF65-F5344CB8AC3E}">
        <p14:creationId xmlns:p14="http://schemas.microsoft.com/office/powerpoint/2010/main" val="877249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"/>
            <a:ext cx="9144000" cy="857239"/>
          </a:xfrm>
        </p:spPr>
        <p:txBody>
          <a:bodyPr/>
          <a:lstStyle/>
          <a:p>
            <a:r>
              <a:rPr lang="bg-BG" sz="4600" b="1" dirty="0" smtClean="0">
                <a:solidFill>
                  <a:schemeClr val="bg1"/>
                </a:solidFill>
              </a:rPr>
              <a:t>Линия </a:t>
            </a:r>
            <a:r>
              <a:rPr lang="de-DE" sz="4600" b="1" dirty="0" smtClean="0">
                <a:solidFill>
                  <a:schemeClr val="bg1"/>
                </a:solidFill>
              </a:rPr>
              <a:t>JP </a:t>
            </a:r>
            <a:r>
              <a:rPr lang="de-DE" sz="4600" b="1" dirty="0" smtClean="0">
                <a:solidFill>
                  <a:schemeClr val="bg1"/>
                </a:solidFill>
              </a:rPr>
              <a:t>Group </a:t>
            </a:r>
            <a:r>
              <a:rPr lang="bg-BG" sz="4600" b="1" dirty="0" smtClean="0">
                <a:solidFill>
                  <a:schemeClr val="bg1"/>
                </a:solidFill>
              </a:rPr>
              <a:t>опаковки</a:t>
            </a:r>
            <a:endParaRPr lang="de-DE" sz="4600" b="1" dirty="0">
              <a:solidFill>
                <a:schemeClr val="bg1"/>
              </a:solidFill>
            </a:endParaRPr>
          </a:p>
        </p:txBody>
      </p:sp>
      <p:pic>
        <p:nvPicPr>
          <p:cNvPr id="2" name="Billed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5789" y="1168051"/>
            <a:ext cx="2438139" cy="2099974"/>
          </a:xfrm>
          <a:prstGeom prst="rect">
            <a:avLst/>
          </a:prstGeom>
        </p:spPr>
      </p:pic>
      <p:pic>
        <p:nvPicPr>
          <p:cNvPr id="4" name="Billed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8449" y="1581451"/>
            <a:ext cx="1166906" cy="1150730"/>
          </a:xfrm>
          <a:prstGeom prst="rect">
            <a:avLst/>
          </a:prstGeom>
        </p:spPr>
      </p:pic>
      <p:pic>
        <p:nvPicPr>
          <p:cNvPr id="5" name="Billed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0637" y="1532093"/>
            <a:ext cx="1056781" cy="1249445"/>
          </a:xfrm>
          <a:prstGeom prst="rect">
            <a:avLst/>
          </a:prstGeom>
        </p:spPr>
      </p:pic>
      <p:pic>
        <p:nvPicPr>
          <p:cNvPr id="7" name="Billed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9163" y="2967933"/>
            <a:ext cx="1181200" cy="1150730"/>
          </a:xfrm>
          <a:prstGeom prst="rect">
            <a:avLst/>
          </a:prstGeom>
        </p:spPr>
      </p:pic>
      <p:pic>
        <p:nvPicPr>
          <p:cNvPr id="8" name="Billede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3088" y="2906481"/>
            <a:ext cx="991879" cy="1249445"/>
          </a:xfrm>
          <a:prstGeom prst="rect">
            <a:avLst/>
          </a:prstGeom>
        </p:spPr>
      </p:pic>
      <p:sp>
        <p:nvSpPr>
          <p:cNvPr id="9" name="Tekstboks 8"/>
          <p:cNvSpPr txBox="1"/>
          <p:nvPr/>
        </p:nvSpPr>
        <p:spPr>
          <a:xfrm>
            <a:off x="249831" y="1203598"/>
            <a:ext cx="1215610" cy="285000"/>
          </a:xfrm>
          <a:prstGeom prst="rect">
            <a:avLst/>
          </a:prstGeom>
          <a:noFill/>
        </p:spPr>
        <p:txBody>
          <a:bodyPr wrap="square" lIns="38405" tIns="19202" rIns="38405" bIns="19202" rtlCol="0">
            <a:spAutoFit/>
          </a:bodyPr>
          <a:lstStyle/>
          <a:p>
            <a:r>
              <a:rPr lang="bg-BG" sz="1600" dirty="0"/>
              <a:t>Лого с лъв</a:t>
            </a:r>
            <a:endParaRPr lang="de-DE" sz="1600" dirty="0"/>
          </a:p>
        </p:txBody>
      </p:sp>
      <p:cxnSp>
        <p:nvCxnSpPr>
          <p:cNvPr id="11" name="Lige pilforbindelse 10"/>
          <p:cNvCxnSpPr/>
          <p:nvPr/>
        </p:nvCxnSpPr>
        <p:spPr>
          <a:xfrm>
            <a:off x="249832" y="1545755"/>
            <a:ext cx="2161928" cy="2222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Lige pilforbindelse 12"/>
          <p:cNvCxnSpPr/>
          <p:nvPr/>
        </p:nvCxnSpPr>
        <p:spPr>
          <a:xfrm>
            <a:off x="249832" y="2922219"/>
            <a:ext cx="2316543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ktangel 14"/>
          <p:cNvSpPr/>
          <p:nvPr/>
        </p:nvSpPr>
        <p:spPr>
          <a:xfrm>
            <a:off x="244374" y="3022463"/>
            <a:ext cx="2725765" cy="285000"/>
          </a:xfrm>
          <a:prstGeom prst="rect">
            <a:avLst/>
          </a:prstGeom>
        </p:spPr>
        <p:txBody>
          <a:bodyPr wrap="square" lIns="38405" tIns="19202" rIns="38405" bIns="19202">
            <a:spAutoFit/>
          </a:bodyPr>
          <a:lstStyle/>
          <a:p>
            <a:pPr lvl="0"/>
            <a:r>
              <a:rPr lang="bg-BG" sz="1600" dirty="0" err="1" smtClean="0"/>
              <a:t>Лога</a:t>
            </a:r>
            <a:r>
              <a:rPr lang="bg-BG" sz="1600" dirty="0" smtClean="0"/>
              <a:t> </a:t>
            </a:r>
            <a:r>
              <a:rPr lang="bg-BG" sz="1600" dirty="0"/>
              <a:t>на продуктовите групи</a:t>
            </a:r>
            <a:endParaRPr lang="da-DK" sz="1500" dirty="0">
              <a:solidFill>
                <a:srgbClr val="000000"/>
              </a:solidFill>
            </a:endParaRPr>
          </a:p>
        </p:txBody>
      </p:sp>
      <p:sp>
        <p:nvSpPr>
          <p:cNvPr id="23" name="Tekstboks 22"/>
          <p:cNvSpPr txBox="1"/>
          <p:nvPr/>
        </p:nvSpPr>
        <p:spPr>
          <a:xfrm>
            <a:off x="3419872" y="3543298"/>
            <a:ext cx="1948995" cy="285000"/>
          </a:xfrm>
          <a:prstGeom prst="rect">
            <a:avLst/>
          </a:prstGeom>
          <a:noFill/>
        </p:spPr>
        <p:txBody>
          <a:bodyPr wrap="square" lIns="38405" tIns="19202" rIns="38405" bIns="19202" rtlCol="0">
            <a:spAutoFit/>
          </a:bodyPr>
          <a:lstStyle/>
          <a:p>
            <a:r>
              <a:rPr lang="bg-BG" sz="1600" dirty="0"/>
              <a:t>Продуктови схеми</a:t>
            </a:r>
            <a:endParaRPr lang="da-DK" sz="1600" dirty="0"/>
          </a:p>
        </p:txBody>
      </p:sp>
      <p:cxnSp>
        <p:nvCxnSpPr>
          <p:cNvPr id="27" name="Lige pilforbindelse 26"/>
          <p:cNvCxnSpPr/>
          <p:nvPr/>
        </p:nvCxnSpPr>
        <p:spPr>
          <a:xfrm flipH="1">
            <a:off x="2566376" y="1800533"/>
            <a:ext cx="2302775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kstboks 30"/>
          <p:cNvSpPr txBox="1"/>
          <p:nvPr/>
        </p:nvSpPr>
        <p:spPr>
          <a:xfrm>
            <a:off x="3991342" y="1491630"/>
            <a:ext cx="1660778" cy="285000"/>
          </a:xfrm>
          <a:prstGeom prst="rect">
            <a:avLst/>
          </a:prstGeom>
          <a:noFill/>
        </p:spPr>
        <p:txBody>
          <a:bodyPr wrap="square" lIns="38405" tIns="19202" rIns="38405" bIns="19202" rtlCol="0">
            <a:spAutoFit/>
          </a:bodyPr>
          <a:lstStyle/>
          <a:p>
            <a:r>
              <a:rPr lang="da-DK" sz="1600" dirty="0"/>
              <a:t>www.jpgroup.dk</a:t>
            </a:r>
          </a:p>
        </p:txBody>
      </p:sp>
      <p:cxnSp>
        <p:nvCxnSpPr>
          <p:cNvPr id="32" name="Lige pilforbindelse 31"/>
          <p:cNvCxnSpPr/>
          <p:nvPr/>
        </p:nvCxnSpPr>
        <p:spPr>
          <a:xfrm flipH="1">
            <a:off x="3563888" y="1800535"/>
            <a:ext cx="1305261" cy="69021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kstboks 34"/>
          <p:cNvSpPr txBox="1"/>
          <p:nvPr/>
        </p:nvSpPr>
        <p:spPr>
          <a:xfrm>
            <a:off x="5877682" y="1063194"/>
            <a:ext cx="3014798" cy="285000"/>
          </a:xfrm>
          <a:prstGeom prst="rect">
            <a:avLst/>
          </a:prstGeom>
          <a:noFill/>
        </p:spPr>
        <p:txBody>
          <a:bodyPr wrap="square" lIns="38405" tIns="19202" rIns="38405" bIns="19202" rtlCol="0">
            <a:spAutoFit/>
          </a:bodyPr>
          <a:lstStyle/>
          <a:p>
            <a:r>
              <a:rPr lang="bg-BG" sz="1600" dirty="0"/>
              <a:t>Кутията, </a:t>
            </a:r>
            <a:r>
              <a:rPr lang="bg-BG" sz="1600" dirty="0" smtClean="0"/>
              <a:t>показана </a:t>
            </a:r>
            <a:r>
              <a:rPr lang="bg-BG" sz="1600" dirty="0"/>
              <a:t>от 4 страни</a:t>
            </a:r>
          </a:p>
        </p:txBody>
      </p:sp>
      <p:sp>
        <p:nvSpPr>
          <p:cNvPr id="39" name="Tekstboks 38"/>
          <p:cNvSpPr txBox="1"/>
          <p:nvPr/>
        </p:nvSpPr>
        <p:spPr>
          <a:xfrm>
            <a:off x="5931946" y="1612918"/>
            <a:ext cx="270136" cy="285000"/>
          </a:xfrm>
          <a:prstGeom prst="rect">
            <a:avLst/>
          </a:prstGeom>
          <a:noFill/>
        </p:spPr>
        <p:txBody>
          <a:bodyPr wrap="square" lIns="38405" tIns="19202" rIns="38405" bIns="19202" rtlCol="0">
            <a:spAutoFit/>
          </a:bodyPr>
          <a:lstStyle/>
          <a:p>
            <a:r>
              <a:rPr lang="da-DK" sz="1600" dirty="0"/>
              <a:t>1.</a:t>
            </a:r>
          </a:p>
        </p:txBody>
      </p:sp>
      <p:sp>
        <p:nvSpPr>
          <p:cNvPr id="40" name="Tekstboks 39"/>
          <p:cNvSpPr txBox="1"/>
          <p:nvPr/>
        </p:nvSpPr>
        <p:spPr>
          <a:xfrm>
            <a:off x="7408423" y="1617940"/>
            <a:ext cx="270136" cy="285000"/>
          </a:xfrm>
          <a:prstGeom prst="rect">
            <a:avLst/>
          </a:prstGeom>
          <a:noFill/>
        </p:spPr>
        <p:txBody>
          <a:bodyPr wrap="square" lIns="38405" tIns="19202" rIns="38405" bIns="19202" rtlCol="0">
            <a:spAutoFit/>
          </a:bodyPr>
          <a:lstStyle/>
          <a:p>
            <a:r>
              <a:rPr lang="da-DK" sz="1600" dirty="0"/>
              <a:t>2.</a:t>
            </a:r>
          </a:p>
        </p:txBody>
      </p:sp>
      <p:sp>
        <p:nvSpPr>
          <p:cNvPr id="41" name="Tekstboks 40"/>
          <p:cNvSpPr txBox="1"/>
          <p:nvPr/>
        </p:nvSpPr>
        <p:spPr>
          <a:xfrm>
            <a:off x="5918313" y="3007016"/>
            <a:ext cx="270136" cy="285000"/>
          </a:xfrm>
          <a:prstGeom prst="rect">
            <a:avLst/>
          </a:prstGeom>
          <a:noFill/>
        </p:spPr>
        <p:txBody>
          <a:bodyPr wrap="square" lIns="38405" tIns="19202" rIns="38405" bIns="19202" rtlCol="0">
            <a:spAutoFit/>
          </a:bodyPr>
          <a:lstStyle/>
          <a:p>
            <a:r>
              <a:rPr lang="da-DK" sz="1600" dirty="0"/>
              <a:t>3.</a:t>
            </a:r>
          </a:p>
        </p:txBody>
      </p:sp>
      <p:sp>
        <p:nvSpPr>
          <p:cNvPr id="42" name="Tekstboks 41"/>
          <p:cNvSpPr txBox="1"/>
          <p:nvPr/>
        </p:nvSpPr>
        <p:spPr>
          <a:xfrm>
            <a:off x="7384200" y="3022463"/>
            <a:ext cx="270136" cy="285000"/>
          </a:xfrm>
          <a:prstGeom prst="rect">
            <a:avLst/>
          </a:prstGeom>
          <a:noFill/>
        </p:spPr>
        <p:txBody>
          <a:bodyPr wrap="square" lIns="38405" tIns="19202" rIns="38405" bIns="19202" rtlCol="0">
            <a:spAutoFit/>
          </a:bodyPr>
          <a:lstStyle/>
          <a:p>
            <a:r>
              <a:rPr lang="da-DK" sz="1600" dirty="0"/>
              <a:t>4.</a:t>
            </a:r>
          </a:p>
        </p:txBody>
      </p:sp>
      <p:cxnSp>
        <p:nvCxnSpPr>
          <p:cNvPr id="22" name="Lige pilforbindelse 21"/>
          <p:cNvCxnSpPr/>
          <p:nvPr/>
        </p:nvCxnSpPr>
        <p:spPr>
          <a:xfrm flipH="1" flipV="1">
            <a:off x="2860152" y="2729019"/>
            <a:ext cx="703736" cy="80218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8202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0" y="1"/>
            <a:ext cx="9144000" cy="8435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bg-BG" sz="4600" b="1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Продуктови групи Класическа линия</a:t>
            </a:r>
            <a:endParaRPr lang="da-DK" sz="4600" b="1" dirty="0">
              <a:solidFill>
                <a:schemeClr val="bg1"/>
              </a:solidFill>
              <a:latin typeface="Arial Narrow" panose="020B0606020202030204" pitchFamily="34" charset="0"/>
            </a:endParaRPr>
          </a:p>
        </p:txBody>
      </p:sp>
      <p:cxnSp>
        <p:nvCxnSpPr>
          <p:cNvPr id="8" name="Lige forbindelse 7"/>
          <p:cNvCxnSpPr/>
          <p:nvPr/>
        </p:nvCxnSpPr>
        <p:spPr>
          <a:xfrm rot="5400000">
            <a:off x="4321682" y="2154660"/>
            <a:ext cx="4286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Lige forbindelse 8"/>
          <p:cNvCxnSpPr/>
          <p:nvPr/>
        </p:nvCxnSpPr>
        <p:spPr>
          <a:xfrm>
            <a:off x="1835696" y="2359708"/>
            <a:ext cx="5400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Lige pilforbindelse 9"/>
          <p:cNvCxnSpPr/>
          <p:nvPr/>
        </p:nvCxnSpPr>
        <p:spPr>
          <a:xfrm>
            <a:off x="7236296" y="2355726"/>
            <a:ext cx="0" cy="2025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Lige pilforbindelse 10"/>
          <p:cNvCxnSpPr/>
          <p:nvPr/>
        </p:nvCxnSpPr>
        <p:spPr>
          <a:xfrm>
            <a:off x="4535996" y="2363423"/>
            <a:ext cx="0" cy="19483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Lige pilforbindelse 11"/>
          <p:cNvCxnSpPr/>
          <p:nvPr/>
        </p:nvCxnSpPr>
        <p:spPr>
          <a:xfrm>
            <a:off x="1835696" y="2363423"/>
            <a:ext cx="0" cy="19483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kstboks 12"/>
          <p:cNvSpPr txBox="1"/>
          <p:nvPr/>
        </p:nvSpPr>
        <p:spPr>
          <a:xfrm>
            <a:off x="755576" y="3147814"/>
            <a:ext cx="75968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bg-BG" sz="1200" dirty="0"/>
              <a:t>„Просто казано, от години класическите коли радват хората по целия свят. Това е огромна мотивация и е причината да продължаваме да правим тези авточасти.”</a:t>
            </a:r>
          </a:p>
          <a:p>
            <a:pPr marL="0" indent="0" algn="ctr">
              <a:buNone/>
            </a:pPr>
            <a:r>
              <a:rPr lang="bg-BG" sz="1200" i="1" dirty="0" smtClean="0">
                <a:latin typeface="Calibri" pitchFamily="34" charset="0"/>
                <a:cs typeface="Calibri" pitchFamily="34" charset="0"/>
              </a:rPr>
              <a:t>Мартин </a:t>
            </a:r>
            <a:r>
              <a:rPr lang="bg-BG" sz="1200" i="1" dirty="0" err="1" smtClean="0">
                <a:latin typeface="Calibri" pitchFamily="34" charset="0"/>
                <a:cs typeface="Calibri" pitchFamily="34" charset="0"/>
              </a:rPr>
              <a:t>Педерсен</a:t>
            </a:r>
            <a:r>
              <a:rPr lang="en-US" sz="1200" i="1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en-US" sz="1200" i="1" dirty="0" smtClean="0">
                <a:latin typeface="Calibri" pitchFamily="34" charset="0"/>
                <a:cs typeface="Calibri" pitchFamily="34" charset="0"/>
              </a:rPr>
              <a:t>CEO</a:t>
            </a:r>
            <a:endParaRPr lang="en-US" sz="1200" i="1" dirty="0"/>
          </a:p>
        </p:txBody>
      </p:sp>
      <p:sp>
        <p:nvSpPr>
          <p:cNvPr id="14" name="Rektangel 13"/>
          <p:cNvSpPr/>
          <p:nvPr/>
        </p:nvSpPr>
        <p:spPr>
          <a:xfrm>
            <a:off x="755576" y="2656335"/>
            <a:ext cx="2232248" cy="351127"/>
          </a:xfrm>
          <a:prstGeom prst="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da-DK" sz="1600" dirty="0" smtClean="0"/>
              <a:t>VAG Classic</a:t>
            </a:r>
            <a:endParaRPr lang="da-DK" sz="1600" dirty="0"/>
          </a:p>
        </p:txBody>
      </p:sp>
      <p:sp>
        <p:nvSpPr>
          <p:cNvPr id="15" name="Rektangel 14"/>
          <p:cNvSpPr/>
          <p:nvPr/>
        </p:nvSpPr>
        <p:spPr>
          <a:xfrm>
            <a:off x="6120172" y="2643758"/>
            <a:ext cx="2232248" cy="351127"/>
          </a:xfrm>
          <a:prstGeom prst="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da-DK" sz="1600" dirty="0" smtClean="0"/>
              <a:t>Porsche Classic</a:t>
            </a:r>
            <a:endParaRPr lang="da-DK" sz="1600" dirty="0"/>
          </a:p>
        </p:txBody>
      </p:sp>
      <p:sp>
        <p:nvSpPr>
          <p:cNvPr id="16" name="Rektangel 15"/>
          <p:cNvSpPr/>
          <p:nvPr/>
        </p:nvSpPr>
        <p:spPr>
          <a:xfrm>
            <a:off x="3275856" y="2644576"/>
            <a:ext cx="2520280" cy="367495"/>
          </a:xfrm>
          <a:prstGeom prst="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da-DK" sz="1600" dirty="0" smtClean="0"/>
              <a:t>Mercedes-Benz Classic</a:t>
            </a:r>
            <a:endParaRPr lang="da-DK" sz="1600" dirty="0"/>
          </a:p>
        </p:txBody>
      </p:sp>
      <p:pic>
        <p:nvPicPr>
          <p:cNvPr id="17" name="Picture 4" descr="C:\Users\mva\AppData\Local\Microsoft\Windows\Temporary Internet Files\Content.Outlook\5252EMWG\Classic_Lin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8310" y="915566"/>
            <a:ext cx="1667380" cy="1135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6437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ladsholder til indhold 2"/>
          <p:cNvSpPr txBox="1">
            <a:spLocks/>
          </p:cNvSpPr>
          <p:nvPr/>
        </p:nvSpPr>
        <p:spPr>
          <a:xfrm>
            <a:off x="3419872" y="987575"/>
            <a:ext cx="5724128" cy="4807148"/>
          </a:xfrm>
          <a:prstGeom prst="rect">
            <a:avLst/>
          </a:prstGeom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bg-BG" sz="1600" dirty="0"/>
              <a:t>Една от най-големите и най-конкурентноспособни в съотношение цена/качество и едновременно авточасти и аксесоари за </a:t>
            </a:r>
            <a:r>
              <a:rPr lang="bg-BG" sz="1600" dirty="0" err="1"/>
              <a:t>Volkswagen</a:t>
            </a:r>
            <a:r>
              <a:rPr lang="bg-BG" sz="1600" dirty="0"/>
              <a:t> коли с въздушно охлаждане</a:t>
            </a:r>
            <a:r>
              <a:rPr lang="da-DK" sz="1600" dirty="0" smtClean="0"/>
              <a:t>.</a:t>
            </a:r>
            <a:endParaRPr lang="da-DK" sz="1600" dirty="0"/>
          </a:p>
          <a:p>
            <a:r>
              <a:rPr lang="bg-BG" sz="1600" dirty="0"/>
              <a:t>Нашата продукция на закрито произвежда основно ауспуси, </a:t>
            </a:r>
            <a:r>
              <a:rPr lang="bg-BG" sz="1600" dirty="0" err="1"/>
              <a:t>топлообменници</a:t>
            </a:r>
            <a:r>
              <a:rPr lang="bg-BG" sz="1600" dirty="0"/>
              <a:t> и части за купе за повечето автомобили и автобуси с въздушно охлаждане и за пазара на оригинални части, и за </a:t>
            </a:r>
            <a:r>
              <a:rPr lang="bg-BG" sz="1600" dirty="0" err="1" smtClean="0"/>
              <a:t>следпроизводстве-ния</a:t>
            </a:r>
            <a:r>
              <a:rPr lang="bg-BG" sz="1600" dirty="0"/>
              <a:t>, но всички са с еднакъв стандарт на качеството.</a:t>
            </a:r>
            <a:endParaRPr lang="da-DK" sz="1600" dirty="0" smtClean="0"/>
          </a:p>
          <a:p>
            <a:r>
              <a:rPr lang="bg-BG" sz="1600" dirty="0"/>
              <a:t>Основно от Германия, Мексико и Бразилия са </a:t>
            </a:r>
            <a:r>
              <a:rPr lang="bg-BG" sz="1600" dirty="0" smtClean="0"/>
              <a:t>източниците </a:t>
            </a:r>
            <a:r>
              <a:rPr lang="bg-BG" sz="1600" dirty="0"/>
              <a:t>ни за резервни части за голям брой ОЕ фабрики.</a:t>
            </a:r>
            <a:endParaRPr lang="da-DK" sz="1600" dirty="0"/>
          </a:p>
          <a:p>
            <a:endParaRPr lang="da-DK" sz="1600" kern="0" dirty="0"/>
          </a:p>
        </p:txBody>
      </p:sp>
      <p:pic>
        <p:nvPicPr>
          <p:cNvPr id="5" name="Picture 2" descr="R:\Produktplancher\Nye plancher Juli 2012\Jpeg\Classic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92" y="987574"/>
            <a:ext cx="2677984" cy="3114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1136989" y="1"/>
            <a:ext cx="6870023" cy="9155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da-DK" sz="4600" b="1" dirty="0" smtClean="0">
                <a:solidFill>
                  <a:schemeClr val="bg1"/>
                </a:solidFill>
              </a:rPr>
              <a:t>VAG </a:t>
            </a:r>
            <a:r>
              <a:rPr lang="da-DK" sz="4600" b="1" dirty="0">
                <a:solidFill>
                  <a:schemeClr val="bg1"/>
                </a:solidFill>
              </a:rPr>
              <a:t>Classic</a:t>
            </a:r>
          </a:p>
        </p:txBody>
      </p:sp>
    </p:spTree>
    <p:extLst>
      <p:ext uri="{BB962C8B-B14F-4D97-AF65-F5344CB8AC3E}">
        <p14:creationId xmlns:p14="http://schemas.microsoft.com/office/powerpoint/2010/main" val="2677438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dsholder til indhold 2"/>
          <p:cNvSpPr txBox="1">
            <a:spLocks/>
          </p:cNvSpPr>
          <p:nvPr/>
        </p:nvSpPr>
        <p:spPr>
          <a:xfrm>
            <a:off x="3347864" y="935075"/>
            <a:ext cx="5468145" cy="4525963"/>
          </a:xfrm>
          <a:prstGeom prst="rect">
            <a:avLst/>
          </a:prstGeom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bg-BG" sz="1600" dirty="0"/>
              <a:t>Нашият най-нов и растящ бизнес за изпускателна система, части за купе и резерви части за </a:t>
            </a:r>
            <a:r>
              <a:rPr lang="bg-BG" sz="1600" dirty="0" err="1"/>
              <a:t>Mercedes-Benz</a:t>
            </a:r>
            <a:r>
              <a:rPr lang="bg-BG" sz="1600" dirty="0"/>
              <a:t> класически коли.</a:t>
            </a:r>
            <a:endParaRPr lang="en-US" sz="1600" dirty="0" smtClean="0"/>
          </a:p>
          <a:p>
            <a:r>
              <a:rPr lang="bg-BG" sz="1600" dirty="0"/>
              <a:t>Започнахме с производство и части за следните модели:</a:t>
            </a:r>
            <a:endParaRPr lang="en-US" sz="1600" dirty="0" smtClean="0"/>
          </a:p>
          <a:p>
            <a:pPr marL="0" indent="0">
              <a:buNone/>
            </a:pPr>
            <a:r>
              <a:rPr lang="da-DK" sz="1200" kern="0" dirty="0" smtClean="0"/>
              <a:t>        </a:t>
            </a:r>
            <a:r>
              <a:rPr lang="da-DK" sz="1200" kern="0" dirty="0" smtClean="0"/>
              <a:t>• </a:t>
            </a:r>
            <a:r>
              <a:rPr lang="da-DK" sz="1200" kern="0" dirty="0"/>
              <a:t>190 SL (W 121)</a:t>
            </a:r>
            <a:endParaRPr lang="da-DK" sz="1200" dirty="0" smtClean="0"/>
          </a:p>
          <a:p>
            <a:pPr marL="0" indent="0">
              <a:buNone/>
            </a:pPr>
            <a:r>
              <a:rPr lang="da-DK" sz="1200" kern="0" dirty="0"/>
              <a:t> </a:t>
            </a:r>
            <a:r>
              <a:rPr lang="da-DK" sz="1200" kern="0" dirty="0" smtClean="0"/>
              <a:t>       • </a:t>
            </a:r>
            <a:r>
              <a:rPr lang="da-DK" sz="1200" dirty="0" smtClean="0"/>
              <a:t>230/280 </a:t>
            </a:r>
            <a:r>
              <a:rPr lang="da-DK" sz="1200" dirty="0"/>
              <a:t>SL (W </a:t>
            </a:r>
            <a:r>
              <a:rPr lang="da-DK" sz="1200" dirty="0" smtClean="0"/>
              <a:t>113)</a:t>
            </a:r>
          </a:p>
          <a:p>
            <a:pPr marL="0" indent="0">
              <a:buNone/>
            </a:pPr>
            <a:r>
              <a:rPr lang="da-DK" sz="1200" kern="0" dirty="0" smtClean="0"/>
              <a:t>        • </a:t>
            </a:r>
            <a:r>
              <a:rPr lang="da-DK" sz="1200" dirty="0" smtClean="0"/>
              <a:t>Model </a:t>
            </a:r>
            <a:r>
              <a:rPr lang="da-DK" sz="1200" dirty="0"/>
              <a:t>W </a:t>
            </a:r>
            <a:r>
              <a:rPr lang="da-DK" sz="1200" dirty="0" smtClean="0"/>
              <a:t>108</a:t>
            </a:r>
          </a:p>
          <a:p>
            <a:pPr marL="0" indent="0">
              <a:buNone/>
            </a:pPr>
            <a:r>
              <a:rPr lang="da-DK" sz="1200" kern="0" dirty="0" smtClean="0"/>
              <a:t>        • </a:t>
            </a:r>
            <a:r>
              <a:rPr lang="da-DK" sz="1200" dirty="0" smtClean="0"/>
              <a:t>Model </a:t>
            </a:r>
            <a:r>
              <a:rPr lang="da-DK" sz="1200" dirty="0"/>
              <a:t>W </a:t>
            </a:r>
            <a:r>
              <a:rPr lang="da-DK" sz="1200" dirty="0" smtClean="0"/>
              <a:t>114</a:t>
            </a:r>
          </a:p>
          <a:p>
            <a:pPr marL="0" indent="0">
              <a:buNone/>
            </a:pPr>
            <a:r>
              <a:rPr lang="da-DK" sz="1200" kern="0" dirty="0"/>
              <a:t> </a:t>
            </a:r>
            <a:r>
              <a:rPr lang="da-DK" sz="1200" kern="0" dirty="0" smtClean="0"/>
              <a:t>       • </a:t>
            </a:r>
            <a:r>
              <a:rPr lang="da-DK" sz="1200" dirty="0" smtClean="0"/>
              <a:t>Model </a:t>
            </a:r>
            <a:r>
              <a:rPr lang="da-DK" sz="1200" dirty="0"/>
              <a:t>W 123</a:t>
            </a:r>
          </a:p>
          <a:p>
            <a:r>
              <a:rPr lang="bg-BG" sz="1600" dirty="0"/>
              <a:t>Но ще продължим да се развиваме за модели като 280-500 </a:t>
            </a:r>
            <a:r>
              <a:rPr lang="bg-BG" sz="1600" dirty="0" smtClean="0"/>
              <a:t>SL/C.</a:t>
            </a:r>
            <a:endParaRPr lang="en-US" sz="1600" dirty="0"/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793488" y="1"/>
            <a:ext cx="7557025" cy="9155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da-DK" sz="4600" b="1" dirty="0" smtClean="0">
                <a:solidFill>
                  <a:schemeClr val="bg1"/>
                </a:solidFill>
              </a:rPr>
              <a:t>Mercedes-Benz Classic</a:t>
            </a:r>
            <a:endParaRPr lang="da-DK" sz="4600" b="1" dirty="0">
              <a:solidFill>
                <a:schemeClr val="bg1"/>
              </a:solidFill>
            </a:endParaRPr>
          </a:p>
        </p:txBody>
      </p:sp>
      <p:pic>
        <p:nvPicPr>
          <p:cNvPr id="9" name="Picture 2" descr="R:\Produktplancher\Nye plancher Juli 2012\Jpeg\Mercedes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92" y="987574"/>
            <a:ext cx="2677984" cy="3114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5494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ladsholder til indhold 2"/>
          <p:cNvSpPr txBox="1">
            <a:spLocks/>
          </p:cNvSpPr>
          <p:nvPr/>
        </p:nvSpPr>
        <p:spPr>
          <a:xfrm>
            <a:off x="3347864" y="1059582"/>
            <a:ext cx="5544615" cy="4663133"/>
          </a:xfrm>
          <a:prstGeom prst="rect">
            <a:avLst/>
          </a:prstGeom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bg-BG" sz="1600" dirty="0"/>
              <a:t>Нашият най-широк асортимент за части за купе с оригинално качество за </a:t>
            </a:r>
            <a:r>
              <a:rPr lang="bg-BG" sz="1600" dirty="0" smtClean="0"/>
              <a:t>моделите 911</a:t>
            </a:r>
            <a:r>
              <a:rPr lang="en-US" sz="1600" dirty="0" smtClean="0"/>
              <a:t>.</a:t>
            </a:r>
            <a:endParaRPr lang="en-US" sz="1600" dirty="0"/>
          </a:p>
          <a:p>
            <a:pPr>
              <a:buFont typeface="Arial" pitchFamily="34" charset="0"/>
              <a:buChar char="•"/>
            </a:pPr>
            <a:r>
              <a:rPr lang="bg-BG" sz="1600" dirty="0"/>
              <a:t>Инвестирали сме и продължаваме като никой друг в тази индустрия да произвеждаме и „заварени”  ремонтни панели, и части за купе за „директно ОЕ вграждане” като калници, капаци, резервоари.</a:t>
            </a:r>
            <a:endParaRPr lang="da-DK" sz="1600" dirty="0"/>
          </a:p>
          <a:p>
            <a:pPr>
              <a:buFont typeface="Arial" pitchFamily="34" charset="0"/>
              <a:buChar char="•"/>
            </a:pPr>
            <a:r>
              <a:rPr lang="bg-BG" sz="1600" dirty="0"/>
              <a:t>От скоро започнахме изграждането на широка гама от части за купе и резервоари за </a:t>
            </a:r>
            <a:r>
              <a:rPr lang="bg-BG" sz="1600" dirty="0" smtClean="0"/>
              <a:t>моделите 356.</a:t>
            </a:r>
            <a:endParaRPr lang="da-DK" sz="1600" dirty="0"/>
          </a:p>
        </p:txBody>
      </p:sp>
      <p:pic>
        <p:nvPicPr>
          <p:cNvPr id="6" name="Picture 7" descr="R:\Produktplancher\Nye plancher Juli 2012\Jpeg\Parts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36" y="1131590"/>
            <a:ext cx="2511983" cy="2921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mva\AppData\Local\Microsoft\Windows\Temporary Internet Files\Content.Outlook\5252EMWG\Dansk Body parts_Classic line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3353" y="3238781"/>
            <a:ext cx="2290815" cy="629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1136989" y="1"/>
            <a:ext cx="6870023" cy="9155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da-DK" sz="4600" b="1" dirty="0">
                <a:solidFill>
                  <a:schemeClr val="bg1"/>
                </a:solidFill>
              </a:rPr>
              <a:t>Porsche Classic</a:t>
            </a:r>
          </a:p>
        </p:txBody>
      </p:sp>
    </p:spTree>
    <p:extLst>
      <p:ext uri="{BB962C8B-B14F-4D97-AF65-F5344CB8AC3E}">
        <p14:creationId xmlns:p14="http://schemas.microsoft.com/office/powerpoint/2010/main" val="2473724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ladsholder til indhold 2"/>
          <p:cNvSpPr txBox="1">
            <a:spLocks/>
          </p:cNvSpPr>
          <p:nvPr/>
        </p:nvSpPr>
        <p:spPr>
          <a:xfrm>
            <a:off x="3433730" y="987574"/>
            <a:ext cx="4666662" cy="1728192"/>
          </a:xfrm>
          <a:prstGeom prst="rect">
            <a:avLst/>
          </a:prstGeom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bg-BG" sz="1600" dirty="0"/>
              <a:t>Оригинални изпускателни системи с немско качество с EEC/TÜV сертификати и на </a:t>
            </a:r>
            <a:r>
              <a:rPr lang="bg-BG" sz="1600" dirty="0" err="1"/>
              <a:t>следпроизводствени</a:t>
            </a:r>
            <a:r>
              <a:rPr lang="bg-BG" sz="1600" dirty="0"/>
              <a:t> цени.</a:t>
            </a:r>
            <a:endParaRPr lang="da-DK" sz="1600" dirty="0"/>
          </a:p>
        </p:txBody>
      </p:sp>
      <p:pic>
        <p:nvPicPr>
          <p:cNvPr id="6" name="Picture 5" descr="R:\Produktplancher\Nye plancher Juli 2012\Jpeg\Dansk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100" y="1054713"/>
            <a:ext cx="2542732" cy="2957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mva\AppData\Local\Microsoft\Windows\Temporary Internet Files\Content.Outlook\5252EMWG\Dansk Original_Classic line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851670"/>
            <a:ext cx="2470724" cy="705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1136989" y="1"/>
            <a:ext cx="6870023" cy="9155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da-DK" sz="4600" b="1" dirty="0">
                <a:solidFill>
                  <a:schemeClr val="bg1"/>
                </a:solidFill>
              </a:rPr>
              <a:t>Porsche Classic</a:t>
            </a:r>
          </a:p>
        </p:txBody>
      </p:sp>
    </p:spTree>
    <p:extLst>
      <p:ext uri="{BB962C8B-B14F-4D97-AF65-F5344CB8AC3E}">
        <p14:creationId xmlns:p14="http://schemas.microsoft.com/office/powerpoint/2010/main" val="2178946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dsholder til indhold 2"/>
          <p:cNvSpPr txBox="1">
            <a:spLocks/>
          </p:cNvSpPr>
          <p:nvPr/>
        </p:nvSpPr>
        <p:spPr>
          <a:xfrm>
            <a:off x="3347864" y="987574"/>
            <a:ext cx="5688632" cy="4525963"/>
          </a:xfrm>
          <a:prstGeom prst="rect">
            <a:avLst/>
          </a:prstGeom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bg-BG" sz="1200" dirty="0"/>
              <a:t>Спортни изпускателни системи по Ваш избор от стомана и полирана неръждаема стомана.</a:t>
            </a:r>
            <a:endParaRPr lang="en-US" sz="1200" dirty="0" smtClean="0"/>
          </a:p>
          <a:p>
            <a:r>
              <a:rPr lang="bg-BG" sz="1200" dirty="0"/>
              <a:t>Спортни изпускателни системи означават страхотен звук и високо изпълнение и чудесен външен вид, когато добавите един от нашите ауспуси.</a:t>
            </a:r>
            <a:endParaRPr lang="en-US" sz="1200" dirty="0" smtClean="0"/>
          </a:p>
          <a:p>
            <a:r>
              <a:rPr lang="bg-BG" sz="1200" dirty="0"/>
              <a:t>„Звуковите” системи се произвеждат като „изпускателни клапани”</a:t>
            </a:r>
            <a:r>
              <a:rPr lang="en-US" sz="1200" dirty="0"/>
              <a:t>, </a:t>
            </a:r>
            <a:r>
              <a:rPr lang="bg-BG" sz="1200" dirty="0"/>
              <a:t>които Ви позволяват да карате и със звук, подобен на оригиналния, и с превключване на ключ със по-спортен звук</a:t>
            </a:r>
            <a:r>
              <a:rPr lang="bg-BG" sz="1200" dirty="0" smtClean="0"/>
              <a:t>.</a:t>
            </a:r>
            <a:endParaRPr lang="da-DK" sz="1200" dirty="0"/>
          </a:p>
          <a:p>
            <a:r>
              <a:rPr lang="bg-BG" sz="1200" dirty="0"/>
              <a:t>Всички са произведени от полирана неръждаема стомана тип 304 и с вакуумни клапани с качество на </a:t>
            </a:r>
            <a:r>
              <a:rPr lang="bg-BG" sz="1200" dirty="0" err="1"/>
              <a:t>Pierburg</a:t>
            </a:r>
            <a:r>
              <a:rPr lang="bg-BG" sz="1200" dirty="0"/>
              <a:t>.</a:t>
            </a:r>
            <a:endParaRPr lang="da-DK" sz="1200" dirty="0"/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 bwMode="auto">
          <a:xfrm>
            <a:off x="1136989" y="1"/>
            <a:ext cx="6870023" cy="9155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da-DK" sz="4600" b="1" dirty="0">
                <a:solidFill>
                  <a:schemeClr val="bg1"/>
                </a:solidFill>
              </a:rPr>
              <a:t>Porsche Classic</a:t>
            </a:r>
          </a:p>
        </p:txBody>
      </p:sp>
      <p:pic>
        <p:nvPicPr>
          <p:cNvPr id="10" name="Picture 4" descr="R:\Produktplancher\Nye plancher Juli 2012\Jpeg\Chrome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59582"/>
            <a:ext cx="2511983" cy="2921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mva\AppData\Local\Microsoft\Windows\Temporary Internet Files\Content.Outlook\5252EMWG\Dansk Motorsport_Classic line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075806"/>
            <a:ext cx="2605839" cy="680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3933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ladsholder til indhold 2"/>
          <p:cNvSpPr txBox="1">
            <a:spLocks/>
          </p:cNvSpPr>
          <p:nvPr/>
        </p:nvSpPr>
        <p:spPr>
          <a:xfrm>
            <a:off x="3347864" y="987574"/>
            <a:ext cx="5688632" cy="3881189"/>
          </a:xfrm>
          <a:prstGeom prst="rect">
            <a:avLst/>
          </a:prstGeom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bg-BG" sz="1200" dirty="0"/>
              <a:t>Горди сме да съобщим, че придобихме производството и </a:t>
            </a:r>
            <a:r>
              <a:rPr lang="bg-BG" sz="1200" dirty="0" err="1" smtClean="0"/>
              <a:t>дистрибу-цията</a:t>
            </a:r>
            <a:r>
              <a:rPr lang="bg-BG" sz="1200" dirty="0" smtClean="0"/>
              <a:t> </a:t>
            </a:r>
            <a:r>
              <a:rPr lang="bg-BG" sz="1200" dirty="0"/>
              <a:t>на SSI, преди разположени в </a:t>
            </a:r>
            <a:r>
              <a:rPr lang="bg-BG" sz="1200" dirty="0" smtClean="0"/>
              <a:t>Северна Калифорния</a:t>
            </a:r>
            <a:r>
              <a:rPr lang="bg-BG" sz="1200" dirty="0"/>
              <a:t>, САЩ.</a:t>
            </a:r>
            <a:endParaRPr lang="da-DK" sz="1200" dirty="0"/>
          </a:p>
          <a:p>
            <a:r>
              <a:rPr lang="bg-BG" sz="1200" dirty="0"/>
              <a:t>Производствените съоръжения сега са разположени в централата ни във </a:t>
            </a:r>
            <a:r>
              <a:rPr lang="bg-BG" sz="1200" dirty="0" err="1"/>
              <a:t>Виборг</a:t>
            </a:r>
            <a:r>
              <a:rPr lang="bg-BG" sz="1200" dirty="0"/>
              <a:t>, Дания, като отделна площ с HIGH END </a:t>
            </a:r>
            <a:r>
              <a:rPr lang="bg-BG" sz="1200" dirty="0" err="1"/>
              <a:t>Porsche</a:t>
            </a:r>
            <a:r>
              <a:rPr lang="bg-BG" sz="1200" dirty="0"/>
              <a:t> </a:t>
            </a:r>
            <a:r>
              <a:rPr lang="bg-BG" sz="1200" dirty="0" err="1" smtClean="0"/>
              <a:t>топлообменници</a:t>
            </a:r>
            <a:r>
              <a:rPr lang="bg-BG" sz="1200" dirty="0" smtClean="0"/>
              <a:t> за </a:t>
            </a:r>
            <a:r>
              <a:rPr lang="bg-BG" sz="1200" dirty="0" err="1" smtClean="0"/>
              <a:t>следпроизводствения</a:t>
            </a:r>
            <a:r>
              <a:rPr lang="bg-BG" sz="1200" dirty="0" smtClean="0"/>
              <a:t> пазар </a:t>
            </a:r>
            <a:r>
              <a:rPr lang="bg-BG" sz="1200" dirty="0"/>
              <a:t>и изпускателни системи се развиват и произвеждат. </a:t>
            </a:r>
            <a:endParaRPr lang="bg-BG" sz="1200" dirty="0" smtClean="0"/>
          </a:p>
          <a:p>
            <a:r>
              <a:rPr lang="bg-BG" sz="1200" dirty="0"/>
              <a:t>Ползват се материали и производствени методи от </a:t>
            </a:r>
            <a:r>
              <a:rPr lang="bg-BG" sz="1200" dirty="0" err="1"/>
              <a:t>аероиндустрията</a:t>
            </a:r>
            <a:r>
              <a:rPr lang="bg-BG" sz="1200" dirty="0"/>
              <a:t>, за да се изгради продуктова гама с ненадминато качество.</a:t>
            </a:r>
            <a:endParaRPr lang="da-DK" sz="1200" dirty="0"/>
          </a:p>
        </p:txBody>
      </p:sp>
      <p:pic>
        <p:nvPicPr>
          <p:cNvPr id="6" name="Picture 2" descr="R:\Produktplancher\Nye plancher Juli 2012\Jpeg\Katalysator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37" y="1131590"/>
            <a:ext cx="2511984" cy="2921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M:\Logoer\SSI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576827"/>
            <a:ext cx="1938068" cy="579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1136989" y="1"/>
            <a:ext cx="6870023" cy="9155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da-DK" sz="4600" b="1" dirty="0">
                <a:solidFill>
                  <a:schemeClr val="bg1"/>
                </a:solidFill>
              </a:rPr>
              <a:t>Porsche Classic</a:t>
            </a:r>
          </a:p>
        </p:txBody>
      </p:sp>
    </p:spTree>
    <p:extLst>
      <p:ext uri="{BB962C8B-B14F-4D97-AF65-F5344CB8AC3E}">
        <p14:creationId xmlns:p14="http://schemas.microsoft.com/office/powerpoint/2010/main" val="1261688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ladsholder til indhold 2"/>
          <p:cNvSpPr txBox="1">
            <a:spLocks/>
          </p:cNvSpPr>
          <p:nvPr/>
        </p:nvSpPr>
        <p:spPr>
          <a:xfrm>
            <a:off x="3347864" y="1059582"/>
            <a:ext cx="5112568" cy="3096344"/>
          </a:xfrm>
          <a:prstGeom prst="rect">
            <a:avLst/>
          </a:prstGeom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bg-BG" sz="1600" dirty="0"/>
              <a:t>Освен </a:t>
            </a:r>
            <a:r>
              <a:rPr lang="bg-BG" sz="1600" dirty="0" smtClean="0"/>
              <a:t>собственото ни </a:t>
            </a:r>
            <a:r>
              <a:rPr lang="bg-BG" sz="1600" dirty="0"/>
              <a:t>производство на ауспуси, </a:t>
            </a:r>
            <a:r>
              <a:rPr lang="bg-BG" sz="1600" dirty="0" err="1"/>
              <a:t>топлообменници</a:t>
            </a:r>
            <a:r>
              <a:rPr lang="bg-BG" sz="1600" dirty="0"/>
              <a:t> и части за </a:t>
            </a:r>
            <a:r>
              <a:rPr lang="bg-BG" sz="1600" dirty="0" smtClean="0"/>
              <a:t>купе, </a:t>
            </a:r>
            <a:r>
              <a:rPr lang="bg-BG" sz="1600" dirty="0"/>
              <a:t>ние снабдяваме по целия свят висококачествени резервни части като:</a:t>
            </a:r>
          </a:p>
          <a:p>
            <a:pPr marL="361950" indent="0">
              <a:buNone/>
            </a:pPr>
            <a:r>
              <a:rPr lang="da-DK" sz="1400" dirty="0" smtClean="0"/>
              <a:t>• </a:t>
            </a:r>
            <a:r>
              <a:rPr lang="bg-BG" sz="1200" dirty="0"/>
              <a:t>Части за двигател</a:t>
            </a:r>
            <a:endParaRPr lang="da-DK" sz="1200" dirty="0" smtClean="0"/>
          </a:p>
          <a:p>
            <a:pPr marL="361950" indent="0">
              <a:buNone/>
            </a:pPr>
            <a:r>
              <a:rPr lang="da-DK" sz="1200" dirty="0" smtClean="0"/>
              <a:t>• </a:t>
            </a:r>
            <a:r>
              <a:rPr lang="bg-BG" sz="1200" dirty="0"/>
              <a:t>Спирачна система</a:t>
            </a:r>
            <a:endParaRPr lang="da-DK" sz="1200" dirty="0" smtClean="0"/>
          </a:p>
          <a:p>
            <a:pPr marL="361950" indent="0">
              <a:buNone/>
            </a:pPr>
            <a:r>
              <a:rPr lang="da-DK" sz="1200" dirty="0" smtClean="0"/>
              <a:t>• </a:t>
            </a:r>
            <a:r>
              <a:rPr lang="bg-BG" sz="1200" dirty="0" smtClean="0"/>
              <a:t>Преден и заден диференциал</a:t>
            </a:r>
            <a:endParaRPr lang="da-DK" sz="1200" dirty="0"/>
          </a:p>
          <a:p>
            <a:pPr marL="361950" indent="0">
              <a:buNone/>
            </a:pPr>
            <a:r>
              <a:rPr lang="da-DK" sz="1200" dirty="0" smtClean="0"/>
              <a:t>• </a:t>
            </a:r>
            <a:r>
              <a:rPr lang="bg-BG" sz="1200" dirty="0"/>
              <a:t>Електрически части и </a:t>
            </a:r>
            <a:r>
              <a:rPr lang="bg-BG" sz="1200" dirty="0" smtClean="0"/>
              <a:t>светлини</a:t>
            </a:r>
            <a:endParaRPr lang="da-DK" sz="1200" dirty="0" smtClean="0"/>
          </a:p>
          <a:p>
            <a:pPr marL="361950" indent="0">
              <a:buNone/>
            </a:pPr>
            <a:r>
              <a:rPr lang="da-DK" sz="1200" dirty="0" smtClean="0"/>
              <a:t>• </a:t>
            </a:r>
            <a:r>
              <a:rPr lang="bg-BG" sz="1200" dirty="0"/>
              <a:t>Аксесоари/Оборудване</a:t>
            </a:r>
            <a:endParaRPr lang="da-DK" sz="1200" dirty="0"/>
          </a:p>
          <a:p>
            <a:endParaRPr lang="de-DE" sz="1400" kern="0" dirty="0"/>
          </a:p>
        </p:txBody>
      </p:sp>
      <p:pic>
        <p:nvPicPr>
          <p:cNvPr id="6" name="Picture 3" descr="R:\Produktplancher\Nye plancher Juli 2012\Jpeg\Div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37" y="1131590"/>
            <a:ext cx="2511984" cy="2921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mva\AppData\Local\Microsoft\Windows\Temporary Internet Files\Content.Outlook\5252EMWG\Dansk Spare parts_Classic line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291830"/>
            <a:ext cx="2752008" cy="731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1136989" y="1"/>
            <a:ext cx="6870023" cy="9155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da-DK" sz="4600" b="1" dirty="0">
                <a:solidFill>
                  <a:schemeClr val="bg1"/>
                </a:solidFill>
              </a:rPr>
              <a:t>Porsche Classic</a:t>
            </a:r>
          </a:p>
        </p:txBody>
      </p:sp>
    </p:spTree>
    <p:extLst>
      <p:ext uri="{BB962C8B-B14F-4D97-AF65-F5344CB8AC3E}">
        <p14:creationId xmlns:p14="http://schemas.microsoft.com/office/powerpoint/2010/main" val="3762091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Billede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6932" y="1707654"/>
            <a:ext cx="2354450" cy="1512168"/>
          </a:xfrm>
          <a:prstGeom prst="rect">
            <a:avLst/>
          </a:prstGeom>
        </p:spPr>
      </p:pic>
      <p:pic>
        <p:nvPicPr>
          <p:cNvPr id="14" name="Billede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3129" y="1465718"/>
            <a:ext cx="1649231" cy="798410"/>
          </a:xfrm>
          <a:prstGeom prst="rect">
            <a:avLst/>
          </a:prstGeom>
        </p:spPr>
      </p:pic>
      <p:pic>
        <p:nvPicPr>
          <p:cNvPr id="15" name="Billede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4526" y="2408144"/>
            <a:ext cx="1632082" cy="1274407"/>
          </a:xfrm>
          <a:prstGeom prst="rect">
            <a:avLst/>
          </a:prstGeom>
        </p:spPr>
      </p:pic>
      <p:sp>
        <p:nvSpPr>
          <p:cNvPr id="16" name="Tekstboks 15"/>
          <p:cNvSpPr txBox="1"/>
          <p:nvPr/>
        </p:nvSpPr>
        <p:spPr>
          <a:xfrm>
            <a:off x="5364088" y="1085221"/>
            <a:ext cx="30963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bg-BG" sz="1600" dirty="0"/>
              <a:t>Страничен изглед на </a:t>
            </a:r>
            <a:r>
              <a:rPr lang="bg-BG" sz="1600" dirty="0" smtClean="0"/>
              <a:t>кутията.</a:t>
            </a:r>
            <a:endParaRPr lang="de-DE" sz="1600" dirty="0"/>
          </a:p>
        </p:txBody>
      </p:sp>
      <p:sp>
        <p:nvSpPr>
          <p:cNvPr id="17" name="Tekstboks 16"/>
          <p:cNvSpPr txBox="1"/>
          <p:nvPr/>
        </p:nvSpPr>
        <p:spPr>
          <a:xfrm>
            <a:off x="539552" y="1657132"/>
            <a:ext cx="20882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g-BG" sz="1600" dirty="0"/>
              <a:t>Класически шаблон</a:t>
            </a:r>
            <a:endParaRPr lang="de-DE" sz="1600" dirty="0"/>
          </a:p>
        </p:txBody>
      </p:sp>
      <p:sp>
        <p:nvSpPr>
          <p:cNvPr id="18" name="Tekstboks 17"/>
          <p:cNvSpPr txBox="1"/>
          <p:nvPr/>
        </p:nvSpPr>
        <p:spPr>
          <a:xfrm>
            <a:off x="555210" y="1983678"/>
            <a:ext cx="18565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g-BG" sz="1600" dirty="0"/>
              <a:t>Класическо лого</a:t>
            </a:r>
            <a:endParaRPr lang="de-DE" sz="1600" dirty="0"/>
          </a:p>
        </p:txBody>
      </p:sp>
      <p:sp>
        <p:nvSpPr>
          <p:cNvPr id="19" name="Tekstboks 18"/>
          <p:cNvSpPr txBox="1"/>
          <p:nvPr/>
        </p:nvSpPr>
        <p:spPr>
          <a:xfrm>
            <a:off x="556751" y="2778558"/>
            <a:ext cx="199154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g-BG" sz="1600" dirty="0" smtClean="0"/>
              <a:t>Продуктови схеми</a:t>
            </a:r>
            <a:endParaRPr lang="de-DE" sz="1600" dirty="0"/>
          </a:p>
        </p:txBody>
      </p:sp>
      <p:cxnSp>
        <p:nvCxnSpPr>
          <p:cNvPr id="20" name="Lige pilforbindelse 19"/>
          <p:cNvCxnSpPr/>
          <p:nvPr/>
        </p:nvCxnSpPr>
        <p:spPr>
          <a:xfrm>
            <a:off x="636379" y="1995686"/>
            <a:ext cx="2656617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Lige pilforbindelse 20"/>
          <p:cNvCxnSpPr/>
          <p:nvPr/>
        </p:nvCxnSpPr>
        <p:spPr>
          <a:xfrm>
            <a:off x="569045" y="2019291"/>
            <a:ext cx="2944649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Lige pilforbindelse 21"/>
          <p:cNvCxnSpPr/>
          <p:nvPr/>
        </p:nvCxnSpPr>
        <p:spPr>
          <a:xfrm>
            <a:off x="689333" y="3117112"/>
            <a:ext cx="2963703" cy="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Rektangel 56"/>
          <p:cNvSpPr/>
          <p:nvPr/>
        </p:nvSpPr>
        <p:spPr>
          <a:xfrm>
            <a:off x="2286000" y="-1906399"/>
            <a:ext cx="54543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a-DK" sz="2400" b="1" dirty="0" smtClean="0">
                <a:solidFill>
                  <a:schemeClr val="bg1"/>
                </a:solidFill>
              </a:rPr>
              <a:t> </a:t>
            </a:r>
            <a:endParaRPr lang="da-DK" sz="2400" dirty="0"/>
          </a:p>
        </p:txBody>
      </p:sp>
      <p:sp>
        <p:nvSpPr>
          <p:cNvPr id="58" name="Rektangel 57"/>
          <p:cNvSpPr/>
          <p:nvPr/>
        </p:nvSpPr>
        <p:spPr>
          <a:xfrm>
            <a:off x="749267" y="123478"/>
            <a:ext cx="751167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da-DK" sz="3600" b="1" dirty="0">
                <a:solidFill>
                  <a:schemeClr val="bg1"/>
                </a:solidFill>
              </a:rPr>
              <a:t>JP Group Classic Line </a:t>
            </a:r>
            <a:r>
              <a:rPr lang="de-DE" sz="3600" b="1" dirty="0" err="1" smtClean="0">
                <a:solidFill>
                  <a:schemeClr val="bg1"/>
                </a:solidFill>
              </a:rPr>
              <a:t>Packaging</a:t>
            </a:r>
            <a:endParaRPr lang="da-DK" sz="3600" dirty="0"/>
          </a:p>
        </p:txBody>
      </p:sp>
    </p:spTree>
    <p:extLst>
      <p:ext uri="{BB962C8B-B14F-4D97-AF65-F5344CB8AC3E}">
        <p14:creationId xmlns:p14="http://schemas.microsoft.com/office/powerpoint/2010/main" val="1317347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"/>
            <a:ext cx="8229600" cy="857250"/>
          </a:xfrm>
        </p:spPr>
        <p:txBody>
          <a:bodyPr/>
          <a:lstStyle/>
          <a:p>
            <a:r>
              <a:rPr lang="da-DK" sz="4600" b="1" dirty="0">
                <a:solidFill>
                  <a:schemeClr val="bg1"/>
                </a:solidFill>
              </a:rPr>
              <a:t>JP Group </a:t>
            </a:r>
            <a:r>
              <a:rPr lang="bg-BG" sz="4600" b="1" dirty="0" smtClean="0">
                <a:solidFill>
                  <a:schemeClr val="bg1"/>
                </a:solidFill>
              </a:rPr>
              <a:t>в </a:t>
            </a:r>
            <a:r>
              <a:rPr lang="da-DK" sz="4600" b="1" dirty="0" smtClean="0">
                <a:solidFill>
                  <a:schemeClr val="bg1"/>
                </a:solidFill>
              </a:rPr>
              <a:t>TecDoc</a:t>
            </a:r>
            <a:endParaRPr lang="da-DK" sz="4600" b="1" dirty="0">
              <a:solidFill>
                <a:schemeClr val="bg1"/>
              </a:solidFill>
            </a:endParaRPr>
          </a:p>
        </p:txBody>
      </p:sp>
      <p:pic>
        <p:nvPicPr>
          <p:cNvPr id="30726" name="Picture 6" descr="TecDoc 2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1926360" y="951758"/>
            <a:ext cx="5211927" cy="2931371"/>
          </a:xfrm>
          <a:prstGeom prst="rect">
            <a:avLst/>
          </a:prstGeom>
          <a:noFill/>
        </p:spPr>
      </p:pic>
      <p:pic>
        <p:nvPicPr>
          <p:cNvPr id="3" name="Billed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6010" y="249760"/>
            <a:ext cx="1114860" cy="111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435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"/>
            <a:ext cx="8229600" cy="857250"/>
          </a:xfrm>
        </p:spPr>
        <p:txBody>
          <a:bodyPr/>
          <a:lstStyle/>
          <a:p>
            <a:r>
              <a:rPr lang="da-DK" sz="4600" b="1" dirty="0">
                <a:solidFill>
                  <a:schemeClr val="bg1"/>
                </a:solidFill>
              </a:rPr>
              <a:t>JP Group </a:t>
            </a:r>
            <a:r>
              <a:rPr lang="bg-BG" sz="4600" b="1" dirty="0">
                <a:solidFill>
                  <a:schemeClr val="bg1"/>
                </a:solidFill>
              </a:rPr>
              <a:t>в </a:t>
            </a:r>
            <a:r>
              <a:rPr lang="da-DK" sz="4600" b="1" dirty="0" smtClean="0">
                <a:solidFill>
                  <a:schemeClr val="bg1"/>
                </a:solidFill>
              </a:rPr>
              <a:t>TecCom</a:t>
            </a:r>
            <a:endParaRPr lang="da-DK" sz="4600" b="1" dirty="0">
              <a:solidFill>
                <a:schemeClr val="bg1"/>
              </a:solidFill>
            </a:endParaRPr>
          </a:p>
        </p:txBody>
      </p:sp>
      <p:pic>
        <p:nvPicPr>
          <p:cNvPr id="7" name="Billed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299" y="249762"/>
            <a:ext cx="1118434" cy="1117868"/>
          </a:xfrm>
          <a:prstGeom prst="rect">
            <a:avLst/>
          </a:prstGeom>
        </p:spPr>
      </p:pic>
      <p:pic>
        <p:nvPicPr>
          <p:cNvPr id="3" name="Billed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1095" y="1578627"/>
            <a:ext cx="2755382" cy="2148622"/>
          </a:xfrm>
          <a:prstGeom prst="rect">
            <a:avLst/>
          </a:prstGeom>
        </p:spPr>
      </p:pic>
      <p:pic>
        <p:nvPicPr>
          <p:cNvPr id="4" name="Billed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4609" y="1302756"/>
            <a:ext cx="2755382" cy="2148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415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"/>
            <a:ext cx="9144000" cy="857239"/>
          </a:xfrm>
        </p:spPr>
        <p:txBody>
          <a:bodyPr/>
          <a:lstStyle/>
          <a:p>
            <a:r>
              <a:rPr lang="bg-BG" sz="3800" b="1" dirty="0" err="1" smtClean="0">
                <a:solidFill>
                  <a:schemeClr val="bg1"/>
                </a:solidFill>
              </a:rPr>
              <a:t>Уебмагазин</a:t>
            </a:r>
            <a:r>
              <a:rPr lang="bg-BG" sz="3800" b="1" dirty="0" smtClean="0">
                <a:solidFill>
                  <a:schemeClr val="bg1"/>
                </a:solidFill>
              </a:rPr>
              <a:t> на </a:t>
            </a:r>
            <a:r>
              <a:rPr lang="da-DK" sz="3800" b="1" dirty="0" smtClean="0">
                <a:solidFill>
                  <a:schemeClr val="bg1"/>
                </a:solidFill>
              </a:rPr>
              <a:t>www.jpgroup.dk</a:t>
            </a:r>
            <a:endParaRPr lang="da-DK" sz="3800" b="1" dirty="0">
              <a:solidFill>
                <a:schemeClr val="bg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18" b="39347"/>
          <a:stretch/>
        </p:blipFill>
        <p:spPr bwMode="auto">
          <a:xfrm>
            <a:off x="251520" y="1046227"/>
            <a:ext cx="8597774" cy="2659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7118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"/>
            <a:ext cx="9144000" cy="857239"/>
          </a:xfrm>
        </p:spPr>
        <p:txBody>
          <a:bodyPr/>
          <a:lstStyle/>
          <a:p>
            <a:r>
              <a:rPr lang="da-DK" sz="4600" b="1" dirty="0" smtClean="0">
                <a:solidFill>
                  <a:schemeClr val="bg1"/>
                </a:solidFill>
              </a:rPr>
              <a:t>www.jpgroup.dk</a:t>
            </a:r>
            <a:endParaRPr lang="da-DK" sz="4600" b="1" dirty="0">
              <a:solidFill>
                <a:schemeClr val="bg1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7"/>
          <a:stretch/>
        </p:blipFill>
        <p:spPr bwMode="auto">
          <a:xfrm>
            <a:off x="827584" y="1118838"/>
            <a:ext cx="3295653" cy="17281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kstboks 1"/>
          <p:cNvSpPr txBox="1"/>
          <p:nvPr/>
        </p:nvSpPr>
        <p:spPr>
          <a:xfrm>
            <a:off x="4788024" y="3381575"/>
            <a:ext cx="4032448" cy="345637"/>
          </a:xfrm>
          <a:prstGeom prst="rect">
            <a:avLst/>
          </a:prstGeom>
          <a:noFill/>
        </p:spPr>
        <p:txBody>
          <a:bodyPr wrap="square" lIns="98453" tIns="49227" rIns="98453" bIns="49227" rtlCol="0">
            <a:spAutoFit/>
          </a:bodyPr>
          <a:lstStyle/>
          <a:p>
            <a:r>
              <a:rPr lang="bg-BG" sz="1600" dirty="0"/>
              <a:t>Свалете каталози в </a:t>
            </a:r>
            <a:r>
              <a:rPr lang="en-US" sz="1600" dirty="0"/>
              <a:t>PDF </a:t>
            </a:r>
            <a:r>
              <a:rPr lang="bg-BG" sz="1600" dirty="0"/>
              <a:t>формат.</a:t>
            </a:r>
            <a:endParaRPr lang="da-DK" sz="1600" dirty="0"/>
          </a:p>
        </p:txBody>
      </p:sp>
      <p:pic>
        <p:nvPicPr>
          <p:cNvPr id="4" name="Billed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563638"/>
            <a:ext cx="3325795" cy="1674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088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"/>
            <a:ext cx="9144000" cy="857239"/>
          </a:xfrm>
        </p:spPr>
        <p:txBody>
          <a:bodyPr/>
          <a:lstStyle/>
          <a:p>
            <a:r>
              <a:rPr lang="bg-BG" sz="4600" b="1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Собствени</a:t>
            </a:r>
            <a:r>
              <a:rPr lang="da-DK" sz="4600" b="1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, </a:t>
            </a:r>
            <a:r>
              <a:rPr lang="bg-BG" sz="4600" b="1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индивидуални каталози</a:t>
            </a:r>
            <a:endParaRPr lang="da-DK" sz="4600" b="1" dirty="0">
              <a:solidFill>
                <a:schemeClr val="bg1"/>
              </a:solidFill>
              <a:latin typeface="Arial Narrow" panose="020B0606020202030204" pitchFamily="34" charset="0"/>
            </a:endParaRPr>
          </a:p>
        </p:txBody>
      </p:sp>
      <p:pic>
        <p:nvPicPr>
          <p:cNvPr id="6" name="Billed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953" y="1300789"/>
            <a:ext cx="3773374" cy="1903691"/>
          </a:xfrm>
          <a:prstGeom prst="rect">
            <a:avLst/>
          </a:prstGeom>
        </p:spPr>
      </p:pic>
      <p:pic>
        <p:nvPicPr>
          <p:cNvPr id="7" name="Billed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626756"/>
            <a:ext cx="3773374" cy="1903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188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"/>
            <a:ext cx="9144000" cy="857239"/>
          </a:xfrm>
        </p:spPr>
        <p:txBody>
          <a:bodyPr/>
          <a:lstStyle/>
          <a:p>
            <a:r>
              <a:rPr lang="bg-BG" sz="4600" b="1" dirty="0" smtClean="0">
                <a:solidFill>
                  <a:schemeClr val="bg1"/>
                </a:solidFill>
              </a:rPr>
              <a:t>Сертифицирани по </a:t>
            </a:r>
            <a:r>
              <a:rPr lang="da-DK" sz="4600" b="1" dirty="0" smtClean="0">
                <a:solidFill>
                  <a:schemeClr val="bg1"/>
                </a:solidFill>
              </a:rPr>
              <a:t>ISO 9001</a:t>
            </a:r>
            <a:endParaRPr lang="da-DK" sz="4600" b="1" dirty="0">
              <a:solidFill>
                <a:schemeClr val="bg1"/>
              </a:solidFill>
            </a:endParaRPr>
          </a:p>
        </p:txBody>
      </p:sp>
      <p:sp>
        <p:nvSpPr>
          <p:cNvPr id="2" name="Rektangel 1"/>
          <p:cNvSpPr/>
          <p:nvPr/>
        </p:nvSpPr>
        <p:spPr>
          <a:xfrm>
            <a:off x="3356899" y="2225503"/>
            <a:ext cx="2430209" cy="991967"/>
          </a:xfrm>
          <a:prstGeom prst="rect">
            <a:avLst/>
          </a:prstGeom>
          <a:noFill/>
        </p:spPr>
        <p:txBody>
          <a:bodyPr wrap="none" lIns="98453" tIns="49227" rIns="98453" bIns="49227">
            <a:spAutoFit/>
          </a:bodyPr>
          <a:lstStyle/>
          <a:p>
            <a:pPr algn="ctr"/>
            <a:r>
              <a:rPr lang="da-DK" sz="5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NYT!!!</a:t>
            </a:r>
          </a:p>
        </p:txBody>
      </p:sp>
      <p:pic>
        <p:nvPicPr>
          <p:cNvPr id="3" name="Billed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3119" y="978759"/>
            <a:ext cx="2057769" cy="2909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203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-468572" y="707823"/>
            <a:ext cx="9957816" cy="32237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</a:pPr>
            <a:endParaRPr lang="en-US" sz="6000" dirty="0" smtClean="0"/>
          </a:p>
          <a:p>
            <a:pPr marL="0" indent="0" algn="ctr">
              <a:buFontTx/>
              <a:buNone/>
            </a:pPr>
            <a:r>
              <a:rPr lang="bg-BG" sz="6000" smtClean="0"/>
              <a:t>Въпроси</a:t>
            </a:r>
            <a:r>
              <a:rPr lang="en-US" sz="6000" smtClean="0"/>
              <a:t>?</a:t>
            </a:r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749212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andarddesign">
  <a:themeElements>
    <a:clrScheme name="Standard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Standard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on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>
    <a:extraClrScheme>
      <a:clrScheme name="Standard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andard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andard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andard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andard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andard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andard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andard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andard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andard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andard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andard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Kontortema">
  <a:themeElements>
    <a:clrScheme name="Kont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ontor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on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12171</TotalTime>
  <Words>1558</Words>
  <Application>Microsoft Office PowerPoint</Application>
  <PresentationFormat>Презентация на цял екран (16:9)</PresentationFormat>
  <Paragraphs>352</Paragraphs>
  <Slides>53</Slides>
  <Notes>8</Notes>
  <HiddenSlides>0</HiddenSlides>
  <MMClips>1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53</vt:i4>
      </vt:variant>
    </vt:vector>
  </HeadingPairs>
  <TitlesOfParts>
    <vt:vector size="54" baseType="lpstr">
      <vt:lpstr>Standarddesign</vt:lpstr>
      <vt:lpstr>Презентация на PowerPoint</vt:lpstr>
      <vt:lpstr>JP Group Automotive</vt:lpstr>
      <vt:lpstr>План</vt:lpstr>
      <vt:lpstr>Обзор на бизнеса</vt:lpstr>
      <vt:lpstr>Структура на бизнеса</vt:lpstr>
      <vt:lpstr>Структура на бизнеса</vt:lpstr>
      <vt:lpstr>История на JP Group</vt:lpstr>
      <vt:lpstr>Презентация на PowerPoint</vt:lpstr>
      <vt:lpstr>Презентация на PowerPoint</vt:lpstr>
      <vt:lpstr>JP факти и цифри</vt:lpstr>
      <vt:lpstr>JP Group - офиси</vt:lpstr>
      <vt:lpstr>Презентация на PowerPoint</vt:lpstr>
      <vt:lpstr>Презентация на PowerPoint</vt:lpstr>
      <vt:lpstr>Структура на марката JP Group Automotive</vt:lpstr>
      <vt:lpstr>Продуктови групи Quinton Hazell</vt:lpstr>
      <vt:lpstr>Спирачки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Продуктови групи линия JP Group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Линия JP Group опаковки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JP Group в TecDoc</vt:lpstr>
      <vt:lpstr>JP Group в TecCom</vt:lpstr>
      <vt:lpstr>Уебмагазин на www.jpgroup.dk</vt:lpstr>
      <vt:lpstr>www.jpgroup.dk</vt:lpstr>
      <vt:lpstr>Собствени, индивидуални каталози</vt:lpstr>
      <vt:lpstr>Сертифицирани по ISO 9001</vt:lpstr>
      <vt:lpstr>Презентация на PowerPoint</vt:lpstr>
    </vt:vector>
  </TitlesOfParts>
  <Company>Jpgroup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Company presentation</dc:title>
  <dc:creator>MartinS</dc:creator>
  <cp:lastModifiedBy>Atanas Dimitrov</cp:lastModifiedBy>
  <cp:revision>919</cp:revision>
  <cp:lastPrinted>2014-01-06T14:40:58Z</cp:lastPrinted>
  <dcterms:created xsi:type="dcterms:W3CDTF">2006-11-23T11:23:44Z</dcterms:created>
  <dcterms:modified xsi:type="dcterms:W3CDTF">2015-06-27T09:02:42Z</dcterms:modified>
</cp:coreProperties>
</file>